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29"/>
  </p:notesMasterIdLst>
  <p:sldIdLst>
    <p:sldId id="256" r:id="rId2"/>
    <p:sldId id="305" r:id="rId3"/>
    <p:sldId id="306" r:id="rId4"/>
    <p:sldId id="257" r:id="rId5"/>
    <p:sldId id="289" r:id="rId6"/>
    <p:sldId id="290" r:id="rId7"/>
    <p:sldId id="292" r:id="rId8"/>
    <p:sldId id="293" r:id="rId9"/>
    <p:sldId id="294" r:id="rId10"/>
    <p:sldId id="295" r:id="rId11"/>
    <p:sldId id="296" r:id="rId12"/>
    <p:sldId id="298" r:id="rId13"/>
    <p:sldId id="297" r:id="rId14"/>
    <p:sldId id="291" r:id="rId15"/>
    <p:sldId id="300" r:id="rId16"/>
    <p:sldId id="299" r:id="rId17"/>
    <p:sldId id="302" r:id="rId18"/>
    <p:sldId id="301" r:id="rId19"/>
    <p:sldId id="303" r:id="rId20"/>
    <p:sldId id="304" r:id="rId21"/>
    <p:sldId id="307" r:id="rId22"/>
    <p:sldId id="309" r:id="rId23"/>
    <p:sldId id="310" r:id="rId24"/>
    <p:sldId id="308" r:id="rId25"/>
    <p:sldId id="288" r:id="rId26"/>
    <p:sldId id="312" r:id="rId27"/>
    <p:sldId id="27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081" autoAdjust="0"/>
  </p:normalViewPr>
  <p:slideViewPr>
    <p:cSldViewPr snapToGrid="0">
      <p:cViewPr varScale="1">
        <p:scale>
          <a:sx n="93" d="100"/>
          <a:sy n="93" d="100"/>
        </p:scale>
        <p:origin x="78"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gload\Energy\pashare\PETMIN\TOrtiz\Royalty%20Audit%20Technical%20Support\February%202019%20Flash%20Gas%20Training\GOR%20Sensitivity%20to%20VB%20Gravit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GOR</c:v>
                </c:pt>
              </c:strCache>
            </c:strRef>
          </c:tx>
          <c:spPr>
            <a:ln w="19050" cap="rnd">
              <a:noFill/>
              <a:round/>
            </a:ln>
            <a:effectLst/>
          </c:spPr>
          <c:marker>
            <c:symbol val="circle"/>
            <c:size val="5"/>
            <c:spPr>
              <a:solidFill>
                <a:schemeClr val="accent1"/>
              </a:solidFill>
              <a:ln w="63500">
                <a:solidFill>
                  <a:schemeClr val="accent1"/>
                </a:solidFill>
              </a:ln>
              <a:effectLst/>
            </c:spPr>
          </c:marker>
          <c:trendline>
            <c:spPr>
              <a:ln w="19050" cap="rnd">
                <a:solidFill>
                  <a:schemeClr val="accent1"/>
                </a:solidFill>
                <a:prstDash val="sysDot"/>
              </a:ln>
              <a:effectLst/>
            </c:spPr>
            <c:trendlineType val="linear"/>
            <c:intercept val="0"/>
            <c:dispRSqr val="1"/>
            <c:dispEq val="1"/>
            <c:trendlineLbl>
              <c:layout>
                <c:manualLayout>
                  <c:x val="-8.6327511278126406E-2"/>
                  <c:y val="-5.3617129051003846E-3"/>
                </c:manualLayout>
              </c:layout>
              <c:numFmt formatCode="General" sourceLinked="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rendlineLbl>
          </c:trendline>
          <c:trendline>
            <c:spPr>
              <a:ln w="19050" cap="rnd">
                <a:solidFill>
                  <a:schemeClr val="accent1"/>
                </a:solidFill>
                <a:prstDash val="sysDot"/>
              </a:ln>
              <a:effectLst/>
            </c:spPr>
            <c:trendlineType val="linear"/>
            <c:forward val="0.5"/>
            <c:backward val="0.5"/>
            <c:dispRSqr val="0"/>
            <c:dispEq val="0"/>
          </c:trendline>
          <c:xVal>
            <c:numRef>
              <c:f>Sheet1!$A$2:$A$6</c:f>
              <c:numCache>
                <c:formatCode>General</c:formatCode>
                <c:ptCount val="5"/>
                <c:pt idx="0">
                  <c:v>0.6</c:v>
                </c:pt>
                <c:pt idx="1">
                  <c:v>0.65</c:v>
                </c:pt>
                <c:pt idx="2">
                  <c:v>0.7</c:v>
                </c:pt>
                <c:pt idx="3">
                  <c:v>0.75</c:v>
                </c:pt>
                <c:pt idx="4">
                  <c:v>0.8</c:v>
                </c:pt>
              </c:numCache>
            </c:numRef>
          </c:xVal>
          <c:yVal>
            <c:numRef>
              <c:f>Sheet1!$B$2:$B$6</c:f>
              <c:numCache>
                <c:formatCode>General</c:formatCode>
                <c:ptCount val="5"/>
                <c:pt idx="0">
                  <c:v>134.703</c:v>
                </c:pt>
                <c:pt idx="1">
                  <c:v>145.928</c:v>
                </c:pt>
                <c:pt idx="2">
                  <c:v>157.15299999999999</c:v>
                </c:pt>
                <c:pt idx="3">
                  <c:v>168.37799999999999</c:v>
                </c:pt>
                <c:pt idx="4">
                  <c:v>179.60400000000001</c:v>
                </c:pt>
              </c:numCache>
            </c:numRef>
          </c:yVal>
          <c:smooth val="0"/>
          <c:extLst>
            <c:ext xmlns:c16="http://schemas.microsoft.com/office/drawing/2014/chart" uri="{C3380CC4-5D6E-409C-BE32-E72D297353CC}">
              <c16:uniqueId val="{00000002-3C36-49BD-88EA-420150B1D1CB}"/>
            </c:ext>
          </c:extLst>
        </c:ser>
        <c:dLbls>
          <c:showLegendKey val="0"/>
          <c:showVal val="0"/>
          <c:showCatName val="0"/>
          <c:showSerName val="0"/>
          <c:showPercent val="0"/>
          <c:showBubbleSize val="0"/>
        </c:dLbls>
        <c:axId val="399136472"/>
        <c:axId val="399140408"/>
      </c:scatterChart>
      <c:valAx>
        <c:axId val="399136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a:t>Gas Gravity</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399140408"/>
        <c:crosses val="autoZero"/>
        <c:crossBetween val="midCat"/>
      </c:valAx>
      <c:valAx>
        <c:axId val="399140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a:t>Gas Oil Ratio (SCF/STB)</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399136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C3B51-05A5-41F4-8786-C96812548CC1}" type="datetimeFigureOut">
              <a:rPr lang="en-US" smtClean="0"/>
              <a:t>6/11/2019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C9DD0-877C-49FC-BC30-7DAB2DD169A8}" type="slidenum">
              <a:rPr lang="en-US" smtClean="0"/>
              <a:t>‹#›</a:t>
            </a:fld>
            <a:endParaRPr lang="en-US"/>
          </a:p>
        </p:txBody>
      </p:sp>
    </p:spTree>
    <p:extLst>
      <p:ext uri="{BB962C8B-B14F-4D97-AF65-F5344CB8AC3E}">
        <p14:creationId xmlns:p14="http://schemas.microsoft.com/office/powerpoint/2010/main" val="425224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32D76F-FC5D-43A0-B16A-32297885FEA0}" type="datetime1">
              <a:rPr lang="en-US" smtClean="0"/>
              <a:t>6/11/2019</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2519085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6BF215D-9601-43FB-A43F-B8D6B708CB75}" type="datetime1">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609217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B7F6EA-ACB6-4F28-B06F-DFA1B77E3967}" type="datetime1">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3445782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4532A6-0373-4959-A931-CC10B59A5315}" type="datetime1">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3724963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699C2E-908C-449F-B64B-FCB684ED33A9}" type="datetime1">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1593434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DCCF72-5340-4808-A5BF-3A9006F6313B}" type="datetime1">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2006178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FC9A21-99BA-4D43-B588-004108EFE4B5}" type="datetime1">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419339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B09DA6-115D-447F-9E60-300453810531}" type="datetime1">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818313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E22CD1-E3C0-4D00-87AC-ECC58DC1D3DD}" type="datetime1">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338518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7C1506-F1FD-4C0B-89B2-3039BBCCE664}" type="datetime1">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387330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B5CC0A-5C6B-44F6-A32E-A18A48388D88}" type="datetime1">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336255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50D128-614E-4488-AC89-F4C3C6815434}" type="datetime1">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2898005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006452-2281-468B-AEE4-BA2CDF643BCF}" type="datetime1">
              <a:rPr lang="en-US" smtClean="0"/>
              <a:t>6/11/2019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28023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63BB48-7FD9-4484-8AEC-871FEF17673D}" type="datetime1">
              <a:rPr lang="en-US" smtClean="0"/>
              <a:t>6/11/2019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671285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BAFDEA-C7BB-4817-85AC-1668C7AE5249}" type="datetime1">
              <a:rPr lang="en-US" smtClean="0"/>
              <a:t>6/11/2019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C8936B-D102-47D7-8B09-EBB4DAED52FF}" type="slidenum">
              <a:rPr lang="en-US" smtClean="0"/>
              <a:t>‹#›</a:t>
            </a:fld>
            <a:endParaRPr lang="en-US"/>
          </a:p>
        </p:txBody>
      </p:sp>
      <p:pic>
        <p:nvPicPr>
          <p:cNvPr id="5" name="Picture 2" descr="Image result for txglo logo">
            <a:extLst>
              <a:ext uri="{FF2B5EF4-FFF2-40B4-BE49-F238E27FC236}">
                <a16:creationId xmlns:a16="http://schemas.microsoft.com/office/drawing/2014/main" id="{918E0652-28C1-40CA-ABBD-2B33568040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39603" cy="94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661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8D83EC4-6F45-486B-9381-2424B6EEA4F6}" type="datetime1">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510648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A207E97-0B8D-4073-B545-8F546B2F7555}" type="datetime1">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C8936B-D102-47D7-8B09-EBB4DAED52FF}" type="slidenum">
              <a:rPr lang="en-US" smtClean="0"/>
              <a:t>‹#›</a:t>
            </a:fld>
            <a:endParaRPr lang="en-US"/>
          </a:p>
        </p:txBody>
      </p:sp>
    </p:spTree>
    <p:extLst>
      <p:ext uri="{BB962C8B-B14F-4D97-AF65-F5344CB8AC3E}">
        <p14:creationId xmlns:p14="http://schemas.microsoft.com/office/powerpoint/2010/main" val="2183864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51367D-6DC2-41C4-AF79-27665DF7C1C0}" type="datetime1">
              <a:rPr lang="en-US" smtClean="0"/>
              <a:t>6/11/2019</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C8936B-D102-47D7-8B09-EBB4DAED52FF}" type="slidenum">
              <a:rPr lang="en-US" smtClean="0"/>
              <a:t>‹#›</a:t>
            </a:fld>
            <a:endParaRPr lang="en-US"/>
          </a:p>
        </p:txBody>
      </p:sp>
    </p:spTree>
    <p:extLst>
      <p:ext uri="{BB962C8B-B14F-4D97-AF65-F5344CB8AC3E}">
        <p14:creationId xmlns:p14="http://schemas.microsoft.com/office/powerpoint/2010/main" val="412350111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4.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jp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hyperlink" Target="http://shroomery.org/forums/showflat.php/number/21668419" TargetMode="External"/><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hyperlink" Target="https://all-free-download.com/free-photos/download/champagne-opening-moments_165737.html" TargetMode="External"/><Relationship Id="rId2" Type="http://schemas.openxmlformats.org/officeDocument/2006/relationships/hyperlink" Target="https://en.wikipedia.org/wiki/Desktop_computer" TargetMode="External"/><Relationship Id="rId1" Type="http://schemas.openxmlformats.org/officeDocument/2006/relationships/slideLayout" Target="../slideLayouts/slideLayout7.xml"/><Relationship Id="rId5" Type="http://schemas.openxmlformats.org/officeDocument/2006/relationships/hyperlink" Target="http://fekete.com/SAN/TheoryAndEquations/WellTestTheoryEquations/Gas_Gravity.htm" TargetMode="External"/><Relationship Id="rId4" Type="http://schemas.openxmlformats.org/officeDocument/2006/relationships/hyperlink" Target="https://www.tceq.texas.gov/assets/public/permitting/air/Guidance/NewSourceReview/guidance_flashemission.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xglo logo">
            <a:extLst>
              <a:ext uri="{FF2B5EF4-FFF2-40B4-BE49-F238E27FC236}">
                <a16:creationId xmlns:a16="http://schemas.microsoft.com/office/drawing/2014/main" id="{BBB67711-7A7F-425A-9401-8E3E70246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913" y="1185863"/>
            <a:ext cx="4448175" cy="4486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B01E115-ACE4-45BB-82C7-1717A49ED217}"/>
              </a:ext>
            </a:extLst>
          </p:cNvPr>
          <p:cNvSpPr>
            <a:spLocks noGrp="1"/>
          </p:cNvSpPr>
          <p:nvPr>
            <p:ph type="ctrTitle"/>
          </p:nvPr>
        </p:nvSpPr>
        <p:spPr>
          <a:xfrm>
            <a:off x="1" y="136032"/>
            <a:ext cx="12192000" cy="982554"/>
          </a:xfrm>
        </p:spPr>
        <p:txBody>
          <a:bodyPr>
            <a:normAutofit fontScale="90000"/>
          </a:bodyPr>
          <a:lstStyle/>
          <a:p>
            <a:r>
              <a:rPr lang="en-US" dirty="0"/>
              <a:t>Flash Gas Estimation</a:t>
            </a:r>
          </a:p>
        </p:txBody>
      </p:sp>
      <p:sp>
        <p:nvSpPr>
          <p:cNvPr id="7" name="Subtitle 6">
            <a:extLst>
              <a:ext uri="{FF2B5EF4-FFF2-40B4-BE49-F238E27FC236}">
                <a16:creationId xmlns:a16="http://schemas.microsoft.com/office/drawing/2014/main" id="{9AA7CB3F-E694-490F-8099-03BB726DC2CA}"/>
              </a:ext>
            </a:extLst>
          </p:cNvPr>
          <p:cNvSpPr>
            <a:spLocks noGrp="1"/>
          </p:cNvSpPr>
          <p:nvPr>
            <p:ph type="subTitle" idx="1"/>
          </p:nvPr>
        </p:nvSpPr>
        <p:spPr>
          <a:xfrm>
            <a:off x="1524000" y="5832629"/>
            <a:ext cx="9144000" cy="923278"/>
          </a:xfrm>
        </p:spPr>
        <p:txBody>
          <a:bodyPr>
            <a:normAutofit/>
          </a:bodyPr>
          <a:lstStyle/>
          <a:p>
            <a:r>
              <a:rPr lang="en-US" dirty="0"/>
              <a:t>Thomas Manuel Ortiz, Ph.D., P.E.</a:t>
            </a:r>
          </a:p>
          <a:p>
            <a:r>
              <a:rPr lang="en-US" dirty="0"/>
              <a:t>June 11, 2019</a:t>
            </a:r>
          </a:p>
        </p:txBody>
      </p:sp>
      <p:sp>
        <p:nvSpPr>
          <p:cNvPr id="2" name="Slide Number Placeholder 1">
            <a:extLst>
              <a:ext uri="{FF2B5EF4-FFF2-40B4-BE49-F238E27FC236}">
                <a16:creationId xmlns:a16="http://schemas.microsoft.com/office/drawing/2014/main" id="{78C52A94-F6B9-4D9D-A69C-37509636E503}"/>
              </a:ext>
            </a:extLst>
          </p:cNvPr>
          <p:cNvSpPr>
            <a:spLocks noGrp="1"/>
          </p:cNvSpPr>
          <p:nvPr>
            <p:ph type="sldNum" sz="quarter" idx="12"/>
          </p:nvPr>
        </p:nvSpPr>
        <p:spPr/>
        <p:txBody>
          <a:bodyPr/>
          <a:lstStyle/>
          <a:p>
            <a:fld id="{06C8936B-D102-47D7-8B09-EBB4DAED52FF}" type="slidenum">
              <a:rPr lang="en-US" smtClean="0"/>
              <a:t>1</a:t>
            </a:fld>
            <a:endParaRPr lang="en-US"/>
          </a:p>
        </p:txBody>
      </p:sp>
    </p:spTree>
    <p:extLst>
      <p:ext uri="{BB962C8B-B14F-4D97-AF65-F5344CB8AC3E}">
        <p14:creationId xmlns:p14="http://schemas.microsoft.com/office/powerpoint/2010/main" val="2807759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2F867-7F9C-4287-B480-1CECF36484F9}"/>
              </a:ext>
            </a:extLst>
          </p:cNvPr>
          <p:cNvSpPr>
            <a:spLocks noGrp="1"/>
          </p:cNvSpPr>
          <p:nvPr>
            <p:ph type="sldNum" sz="quarter" idx="12"/>
          </p:nvPr>
        </p:nvSpPr>
        <p:spPr/>
        <p:txBody>
          <a:bodyPr/>
          <a:lstStyle/>
          <a:p>
            <a:fld id="{06C8936B-D102-47D7-8B09-EBB4DAED52FF}" type="slidenum">
              <a:rPr lang="en-US" smtClean="0"/>
              <a:t>10</a:t>
            </a:fld>
            <a:endParaRPr lang="en-US"/>
          </a:p>
        </p:txBody>
      </p:sp>
      <p:sp>
        <p:nvSpPr>
          <p:cNvPr id="3" name="TextBox 2">
            <a:extLst>
              <a:ext uri="{FF2B5EF4-FFF2-40B4-BE49-F238E27FC236}">
                <a16:creationId xmlns:a16="http://schemas.microsoft.com/office/drawing/2014/main" id="{D8C95631-C0E9-4DB9-B90D-FF96097B1037}"/>
              </a:ext>
            </a:extLst>
          </p:cNvPr>
          <p:cNvSpPr txBox="1"/>
          <p:nvPr/>
        </p:nvSpPr>
        <p:spPr>
          <a:xfrm>
            <a:off x="1562470" y="97653"/>
            <a:ext cx="9148915" cy="646331"/>
          </a:xfrm>
          <a:prstGeom prst="rect">
            <a:avLst/>
          </a:prstGeom>
          <a:noFill/>
        </p:spPr>
        <p:txBody>
          <a:bodyPr wrap="none" rtlCol="0">
            <a:spAutoFit/>
          </a:bodyPr>
          <a:lstStyle/>
          <a:p>
            <a:r>
              <a:rPr lang="en-US" sz="3600" dirty="0"/>
              <a:t>Flash Gas Calculation Using Gas Oil Ratio (GOR)</a:t>
            </a:r>
            <a:endParaRPr lang="en-US" sz="3600" dirty="0">
              <a:latin typeface="Script MT Bold" panose="03040602040607080904" pitchFamily="66" charset="0"/>
            </a:endParaRPr>
          </a:p>
        </p:txBody>
      </p:sp>
      <p:sp>
        <p:nvSpPr>
          <p:cNvPr id="4" name="TextBox 3">
            <a:extLst>
              <a:ext uri="{FF2B5EF4-FFF2-40B4-BE49-F238E27FC236}">
                <a16:creationId xmlns:a16="http://schemas.microsoft.com/office/drawing/2014/main" id="{326D1FCE-3242-490D-B379-108725CD23FE}"/>
              </a:ext>
            </a:extLst>
          </p:cNvPr>
          <p:cNvSpPr txBox="1"/>
          <p:nvPr/>
        </p:nvSpPr>
        <p:spPr>
          <a:xfrm>
            <a:off x="8478907" y="973272"/>
            <a:ext cx="2822771" cy="2308324"/>
          </a:xfrm>
          <a:prstGeom prst="rect">
            <a:avLst/>
          </a:prstGeom>
          <a:noFill/>
        </p:spPr>
        <p:txBody>
          <a:bodyPr wrap="square" rtlCol="0">
            <a:spAutoFit/>
          </a:bodyPr>
          <a:lstStyle/>
          <a:p>
            <a:pPr algn="ctr"/>
            <a:r>
              <a:rPr lang="en-US" sz="2400" dirty="0"/>
              <a:t>for every 1000 STB of stock tank oil through a two-stage separator train having the GOR values shown</a:t>
            </a:r>
          </a:p>
        </p:txBody>
      </p:sp>
      <p:sp>
        <p:nvSpPr>
          <p:cNvPr id="5" name="Rectangle 4">
            <a:extLst>
              <a:ext uri="{FF2B5EF4-FFF2-40B4-BE49-F238E27FC236}">
                <a16:creationId xmlns:a16="http://schemas.microsoft.com/office/drawing/2014/main" id="{F321838D-114C-4F0D-BBBF-3EFC21DE325C}"/>
              </a:ext>
            </a:extLst>
          </p:cNvPr>
          <p:cNvSpPr/>
          <p:nvPr/>
        </p:nvSpPr>
        <p:spPr>
          <a:xfrm>
            <a:off x="2014151" y="3781168"/>
            <a:ext cx="247135" cy="284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45E9F8A-D6D4-4BF3-96AD-CE2E6BDEAAE9}"/>
              </a:ext>
            </a:extLst>
          </p:cNvPr>
          <p:cNvSpPr/>
          <p:nvPr/>
        </p:nvSpPr>
        <p:spPr>
          <a:xfrm>
            <a:off x="1946188" y="3098376"/>
            <a:ext cx="383059" cy="35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809E79-6A50-4591-94C3-E41E8966D96C}"/>
              </a:ext>
            </a:extLst>
          </p:cNvPr>
          <p:cNvSpPr/>
          <p:nvPr/>
        </p:nvSpPr>
        <p:spPr>
          <a:xfrm>
            <a:off x="1944128" y="3606114"/>
            <a:ext cx="383059" cy="35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E71B068-8687-40E3-9645-C2815E344A19}"/>
              </a:ext>
            </a:extLst>
          </p:cNvPr>
          <p:cNvSpPr/>
          <p:nvPr/>
        </p:nvSpPr>
        <p:spPr>
          <a:xfrm>
            <a:off x="2504301" y="3605084"/>
            <a:ext cx="383059" cy="35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1B1054-F0D1-461E-9D7E-ED25A6C6EB1D}"/>
              </a:ext>
            </a:extLst>
          </p:cNvPr>
          <p:cNvCxnSpPr>
            <a:cxnSpLocks/>
            <a:stCxn id="6" idx="0"/>
            <a:endCxn id="7" idx="4"/>
          </p:cNvCxnSpPr>
          <p:nvPr/>
        </p:nvCxnSpPr>
        <p:spPr>
          <a:xfrm flipH="1">
            <a:off x="2135658" y="3098376"/>
            <a:ext cx="2060" cy="859906"/>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C1FE9D3-E3B3-444C-9A48-42BB2ED5C3DB}"/>
              </a:ext>
            </a:extLst>
          </p:cNvPr>
          <p:cNvCxnSpPr>
            <a:cxnSpLocks/>
            <a:stCxn id="8" idx="6"/>
            <a:endCxn id="7" idx="2"/>
          </p:cNvCxnSpPr>
          <p:nvPr/>
        </p:nvCxnSpPr>
        <p:spPr>
          <a:xfrm flipH="1">
            <a:off x="1944128" y="3781168"/>
            <a:ext cx="943232" cy="103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1DC06B3-6D8E-49EB-88A6-100AC16A154B}"/>
              </a:ext>
            </a:extLst>
          </p:cNvPr>
          <p:cNvSpPr/>
          <p:nvPr/>
        </p:nvSpPr>
        <p:spPr>
          <a:xfrm rot="5400000">
            <a:off x="4003863" y="2549334"/>
            <a:ext cx="963827" cy="24636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ylinder 17">
            <a:extLst>
              <a:ext uri="{FF2B5EF4-FFF2-40B4-BE49-F238E27FC236}">
                <a16:creationId xmlns:a16="http://schemas.microsoft.com/office/drawing/2014/main" id="{B10F9B5C-F2C2-4129-9CCA-711D2C57BB20}"/>
              </a:ext>
            </a:extLst>
          </p:cNvPr>
          <p:cNvSpPr/>
          <p:nvPr/>
        </p:nvSpPr>
        <p:spPr>
          <a:xfrm rot="10800000" flipV="1">
            <a:off x="6710267" y="4296679"/>
            <a:ext cx="963827" cy="24636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60C8417-4DBF-445D-8ACC-37AAE1AAB8B8}"/>
              </a:ext>
            </a:extLst>
          </p:cNvPr>
          <p:cNvSpPr/>
          <p:nvPr/>
        </p:nvSpPr>
        <p:spPr>
          <a:xfrm rot="10800000" flipV="1">
            <a:off x="8924578" y="5222790"/>
            <a:ext cx="1944130" cy="153755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326A732-689F-4136-A3C3-413F38CDCBB4}"/>
              </a:ext>
            </a:extLst>
          </p:cNvPr>
          <p:cNvCxnSpPr>
            <a:cxnSpLocks/>
            <a:stCxn id="17" idx="3"/>
            <a:endCxn id="8" idx="6"/>
          </p:cNvCxnSpPr>
          <p:nvPr/>
        </p:nvCxnSpPr>
        <p:spPr>
          <a:xfrm flipH="1" flipV="1">
            <a:off x="2887360" y="3781168"/>
            <a:ext cx="366583" cy="1"/>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B0C1AEA-131C-4C19-B28A-854D14D0C719}"/>
              </a:ext>
            </a:extLst>
          </p:cNvPr>
          <p:cNvCxnSpPr>
            <a:stCxn id="17" idx="1"/>
            <a:endCxn id="18" idx="4"/>
          </p:cNvCxnSpPr>
          <p:nvPr/>
        </p:nvCxnSpPr>
        <p:spPr>
          <a:xfrm>
            <a:off x="5717611" y="3781169"/>
            <a:ext cx="992656" cy="1747344"/>
          </a:xfrm>
          <a:prstGeom prst="bentConnector3">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64C00AF-FC24-429F-A90E-8EEE25610CEB}"/>
              </a:ext>
            </a:extLst>
          </p:cNvPr>
          <p:cNvCxnSpPr>
            <a:cxnSpLocks/>
            <a:stCxn id="18" idx="2"/>
            <a:endCxn id="19" idx="4"/>
          </p:cNvCxnSpPr>
          <p:nvPr/>
        </p:nvCxnSpPr>
        <p:spPr>
          <a:xfrm>
            <a:off x="7674094" y="5528513"/>
            <a:ext cx="1250484" cy="463056"/>
          </a:xfrm>
          <a:prstGeom prst="bentConnector3">
            <a:avLst>
              <a:gd name="adj1" fmla="val 50000"/>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FB05067-1E75-45F8-9EEB-357EF2C48C1A}"/>
              </a:ext>
            </a:extLst>
          </p:cNvPr>
          <p:cNvSpPr txBox="1"/>
          <p:nvPr/>
        </p:nvSpPr>
        <p:spPr>
          <a:xfrm>
            <a:off x="5824553" y="2484375"/>
            <a:ext cx="2731636" cy="830997"/>
          </a:xfrm>
          <a:prstGeom prst="rect">
            <a:avLst/>
          </a:prstGeom>
          <a:noFill/>
        </p:spPr>
        <p:txBody>
          <a:bodyPr wrap="square" rtlCol="0">
            <a:spAutoFit/>
          </a:bodyPr>
          <a:lstStyle/>
          <a:p>
            <a:pPr algn="ctr"/>
            <a:r>
              <a:rPr lang="en-US" sz="2400" dirty="0">
                <a:solidFill>
                  <a:srgbClr val="FF0000"/>
                </a:solidFill>
              </a:rPr>
              <a:t>Stage 1 Flash Gas</a:t>
            </a:r>
          </a:p>
          <a:p>
            <a:pPr algn="ctr"/>
            <a:r>
              <a:rPr lang="en-US" sz="2400" dirty="0">
                <a:solidFill>
                  <a:srgbClr val="FF0000"/>
                </a:solidFill>
              </a:rPr>
              <a:t>GOR = 148 </a:t>
            </a:r>
            <a:r>
              <a:rPr lang="en-US" sz="2400" dirty="0" err="1">
                <a:solidFill>
                  <a:srgbClr val="FF0000"/>
                </a:solidFill>
              </a:rPr>
              <a:t>Scf</a:t>
            </a:r>
            <a:r>
              <a:rPr lang="en-US" sz="2400" dirty="0">
                <a:solidFill>
                  <a:srgbClr val="FF0000"/>
                </a:solidFill>
              </a:rPr>
              <a:t>/STB</a:t>
            </a:r>
          </a:p>
        </p:txBody>
      </p:sp>
      <p:sp>
        <p:nvSpPr>
          <p:cNvPr id="35" name="TextBox 34">
            <a:extLst>
              <a:ext uri="{FF2B5EF4-FFF2-40B4-BE49-F238E27FC236}">
                <a16:creationId xmlns:a16="http://schemas.microsoft.com/office/drawing/2014/main" id="{1774B22C-2FAC-40D5-851B-69E0CF95D0E3}"/>
              </a:ext>
            </a:extLst>
          </p:cNvPr>
          <p:cNvSpPr txBox="1"/>
          <p:nvPr/>
        </p:nvSpPr>
        <p:spPr>
          <a:xfrm>
            <a:off x="8595780" y="3496853"/>
            <a:ext cx="2589026" cy="830997"/>
          </a:xfrm>
          <a:prstGeom prst="rect">
            <a:avLst/>
          </a:prstGeom>
          <a:noFill/>
        </p:spPr>
        <p:txBody>
          <a:bodyPr wrap="square" rtlCol="0">
            <a:spAutoFit/>
          </a:bodyPr>
          <a:lstStyle/>
          <a:p>
            <a:pPr algn="ctr"/>
            <a:r>
              <a:rPr lang="en-US" sz="2400" dirty="0">
                <a:solidFill>
                  <a:srgbClr val="FF0000"/>
                </a:solidFill>
              </a:rPr>
              <a:t>Stage 2 Flash Gas</a:t>
            </a:r>
          </a:p>
          <a:p>
            <a:pPr algn="ctr"/>
            <a:r>
              <a:rPr lang="en-US" sz="2400" dirty="0">
                <a:solidFill>
                  <a:srgbClr val="FF0000"/>
                </a:solidFill>
              </a:rPr>
              <a:t>GOR = 45 </a:t>
            </a:r>
            <a:r>
              <a:rPr lang="en-US" sz="2400" dirty="0" err="1">
                <a:solidFill>
                  <a:srgbClr val="FF0000"/>
                </a:solidFill>
              </a:rPr>
              <a:t>Scf</a:t>
            </a:r>
            <a:r>
              <a:rPr lang="en-US" sz="2400" dirty="0">
                <a:solidFill>
                  <a:srgbClr val="FF0000"/>
                </a:solidFill>
              </a:rPr>
              <a:t>/STB</a:t>
            </a:r>
          </a:p>
        </p:txBody>
      </p:sp>
      <p:sp>
        <p:nvSpPr>
          <p:cNvPr id="39" name="TextBox 38">
            <a:extLst>
              <a:ext uri="{FF2B5EF4-FFF2-40B4-BE49-F238E27FC236}">
                <a16:creationId xmlns:a16="http://schemas.microsoft.com/office/drawing/2014/main" id="{CCE93D12-58BF-4E0B-A7C3-E36ECE9DF38D}"/>
              </a:ext>
            </a:extLst>
          </p:cNvPr>
          <p:cNvSpPr txBox="1"/>
          <p:nvPr/>
        </p:nvSpPr>
        <p:spPr>
          <a:xfrm>
            <a:off x="2926295" y="4439166"/>
            <a:ext cx="3115348" cy="1938992"/>
          </a:xfrm>
          <a:prstGeom prst="rect">
            <a:avLst/>
          </a:prstGeom>
          <a:noFill/>
        </p:spPr>
        <p:txBody>
          <a:bodyPr wrap="square" rtlCol="0">
            <a:spAutoFit/>
          </a:bodyPr>
          <a:lstStyle/>
          <a:p>
            <a:pPr algn="ctr"/>
            <a:r>
              <a:rPr lang="en-US" sz="2400" dirty="0"/>
              <a:t>A well produces</a:t>
            </a:r>
          </a:p>
          <a:p>
            <a:pPr algn="ctr"/>
            <a:r>
              <a:rPr lang="en-US" sz="2400" dirty="0"/>
              <a:t>1000 x (0.148 + 0.045)</a:t>
            </a:r>
          </a:p>
          <a:p>
            <a:pPr algn="ctr"/>
            <a:r>
              <a:rPr lang="en-US" sz="2400" dirty="0"/>
              <a:t>= 193 </a:t>
            </a:r>
            <a:r>
              <a:rPr lang="en-US" sz="2400" dirty="0" err="1"/>
              <a:t>Mscf</a:t>
            </a:r>
            <a:endParaRPr lang="en-US" sz="2400" dirty="0"/>
          </a:p>
          <a:p>
            <a:pPr algn="ctr"/>
            <a:r>
              <a:rPr lang="en-US" sz="2400" dirty="0"/>
              <a:t>of flash gas (</a:t>
            </a:r>
            <a:r>
              <a:rPr lang="en-US" sz="2400" b="1" dirty="0"/>
              <a:t>i.e. a total GOR = 193 SCF/STB</a:t>
            </a:r>
            <a:r>
              <a:rPr lang="en-US" sz="2400" dirty="0"/>
              <a:t>)</a:t>
            </a:r>
          </a:p>
        </p:txBody>
      </p:sp>
      <p:cxnSp>
        <p:nvCxnSpPr>
          <p:cNvPr id="51" name="Straight Arrow Connector 50">
            <a:extLst>
              <a:ext uri="{FF2B5EF4-FFF2-40B4-BE49-F238E27FC236}">
                <a16:creationId xmlns:a16="http://schemas.microsoft.com/office/drawing/2014/main" id="{3BF00E98-471B-402D-A87D-C23380E9E51B}"/>
              </a:ext>
            </a:extLst>
          </p:cNvPr>
          <p:cNvCxnSpPr>
            <a:stCxn id="18" idx="1"/>
            <a:endCxn id="34" idx="2"/>
          </p:cNvCxnSpPr>
          <p:nvPr/>
        </p:nvCxnSpPr>
        <p:spPr>
          <a:xfrm flipH="1" flipV="1">
            <a:off x="7190371" y="3315372"/>
            <a:ext cx="1809" cy="98130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3569FCE-6FC1-4A2D-A048-1B316DF507DC}"/>
              </a:ext>
            </a:extLst>
          </p:cNvPr>
          <p:cNvCxnSpPr>
            <a:cxnSpLocks/>
            <a:stCxn id="19" idx="1"/>
            <a:endCxn id="35" idx="2"/>
          </p:cNvCxnSpPr>
          <p:nvPr/>
        </p:nvCxnSpPr>
        <p:spPr>
          <a:xfrm flipH="1" flipV="1">
            <a:off x="9890293" y="4327850"/>
            <a:ext cx="6350" cy="89494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A8F59B6-2EB5-42A5-996E-CD44F54FD41E}"/>
              </a:ext>
            </a:extLst>
          </p:cNvPr>
          <p:cNvCxnSpPr>
            <a:cxnSpLocks/>
            <a:stCxn id="17" idx="2"/>
            <a:endCxn id="57" idx="2"/>
          </p:cNvCxnSpPr>
          <p:nvPr/>
        </p:nvCxnSpPr>
        <p:spPr>
          <a:xfrm flipH="1" flipV="1">
            <a:off x="4483969" y="2513440"/>
            <a:ext cx="1808" cy="78581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F301B6E-59C2-4AE7-B3D1-0017D79DE3D2}"/>
              </a:ext>
            </a:extLst>
          </p:cNvPr>
          <p:cNvSpPr txBox="1"/>
          <p:nvPr/>
        </p:nvSpPr>
        <p:spPr>
          <a:xfrm>
            <a:off x="3118151" y="943780"/>
            <a:ext cx="2731636" cy="1569660"/>
          </a:xfrm>
          <a:prstGeom prst="rect">
            <a:avLst/>
          </a:prstGeom>
          <a:noFill/>
        </p:spPr>
        <p:txBody>
          <a:bodyPr wrap="square" rtlCol="0">
            <a:spAutoFit/>
          </a:bodyPr>
          <a:lstStyle/>
          <a:p>
            <a:pPr algn="ctr"/>
            <a:r>
              <a:rPr lang="en-US" sz="2400" dirty="0">
                <a:solidFill>
                  <a:srgbClr val="FF0000"/>
                </a:solidFill>
              </a:rPr>
              <a:t>“Produced Gas”</a:t>
            </a:r>
          </a:p>
          <a:p>
            <a:pPr algn="ctr"/>
            <a:r>
              <a:rPr lang="en-US" sz="2400" dirty="0">
                <a:solidFill>
                  <a:srgbClr val="FF0000"/>
                </a:solidFill>
              </a:rPr>
              <a:t>Not Included Here.  Includes free, or “casinghead” gas</a:t>
            </a:r>
          </a:p>
        </p:txBody>
      </p:sp>
    </p:spTree>
    <p:extLst>
      <p:ext uri="{BB962C8B-B14F-4D97-AF65-F5344CB8AC3E}">
        <p14:creationId xmlns:p14="http://schemas.microsoft.com/office/powerpoint/2010/main" val="1978655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2F867-7F9C-4287-B480-1CECF36484F9}"/>
              </a:ext>
            </a:extLst>
          </p:cNvPr>
          <p:cNvSpPr>
            <a:spLocks noGrp="1"/>
          </p:cNvSpPr>
          <p:nvPr>
            <p:ph type="sldNum" sz="quarter" idx="12"/>
          </p:nvPr>
        </p:nvSpPr>
        <p:spPr/>
        <p:txBody>
          <a:bodyPr/>
          <a:lstStyle/>
          <a:p>
            <a:fld id="{06C8936B-D102-47D7-8B09-EBB4DAED52FF}" type="slidenum">
              <a:rPr lang="en-US" smtClean="0"/>
              <a:t>11</a:t>
            </a:fld>
            <a:endParaRPr lang="en-US"/>
          </a:p>
        </p:txBody>
      </p:sp>
      <p:sp>
        <p:nvSpPr>
          <p:cNvPr id="3" name="TextBox 2">
            <a:extLst>
              <a:ext uri="{FF2B5EF4-FFF2-40B4-BE49-F238E27FC236}">
                <a16:creationId xmlns:a16="http://schemas.microsoft.com/office/drawing/2014/main" id="{D8C95631-C0E9-4DB9-B90D-FF96097B1037}"/>
              </a:ext>
            </a:extLst>
          </p:cNvPr>
          <p:cNvSpPr txBox="1"/>
          <p:nvPr/>
        </p:nvSpPr>
        <p:spPr>
          <a:xfrm>
            <a:off x="1562470" y="97653"/>
            <a:ext cx="9244069" cy="646331"/>
          </a:xfrm>
          <a:prstGeom prst="rect">
            <a:avLst/>
          </a:prstGeom>
          <a:noFill/>
        </p:spPr>
        <p:txBody>
          <a:bodyPr wrap="none" rtlCol="0">
            <a:spAutoFit/>
          </a:bodyPr>
          <a:lstStyle/>
          <a:p>
            <a:r>
              <a:rPr lang="en-US" sz="3600" dirty="0"/>
              <a:t>Flash Gas Energy Attributable to These Volumes</a:t>
            </a:r>
            <a:endParaRPr lang="en-US" sz="3600" dirty="0">
              <a:latin typeface="Script MT Bold" panose="03040602040607080904" pitchFamily="66" charset="0"/>
            </a:endParaRPr>
          </a:p>
        </p:txBody>
      </p:sp>
      <p:sp>
        <p:nvSpPr>
          <p:cNvPr id="5" name="Rectangle 4">
            <a:extLst>
              <a:ext uri="{FF2B5EF4-FFF2-40B4-BE49-F238E27FC236}">
                <a16:creationId xmlns:a16="http://schemas.microsoft.com/office/drawing/2014/main" id="{F321838D-114C-4F0D-BBBF-3EFC21DE325C}"/>
              </a:ext>
            </a:extLst>
          </p:cNvPr>
          <p:cNvSpPr/>
          <p:nvPr/>
        </p:nvSpPr>
        <p:spPr>
          <a:xfrm>
            <a:off x="2014151" y="3781168"/>
            <a:ext cx="247135" cy="284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45E9F8A-D6D4-4BF3-96AD-CE2E6BDEAAE9}"/>
              </a:ext>
            </a:extLst>
          </p:cNvPr>
          <p:cNvSpPr/>
          <p:nvPr/>
        </p:nvSpPr>
        <p:spPr>
          <a:xfrm>
            <a:off x="1946188" y="3098376"/>
            <a:ext cx="383059" cy="35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809E79-6A50-4591-94C3-E41E8966D96C}"/>
              </a:ext>
            </a:extLst>
          </p:cNvPr>
          <p:cNvSpPr/>
          <p:nvPr/>
        </p:nvSpPr>
        <p:spPr>
          <a:xfrm>
            <a:off x="1944128" y="3606114"/>
            <a:ext cx="383059" cy="35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E71B068-8687-40E3-9645-C2815E344A19}"/>
              </a:ext>
            </a:extLst>
          </p:cNvPr>
          <p:cNvSpPr/>
          <p:nvPr/>
        </p:nvSpPr>
        <p:spPr>
          <a:xfrm>
            <a:off x="2504301" y="3605084"/>
            <a:ext cx="383059" cy="35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1B1054-F0D1-461E-9D7E-ED25A6C6EB1D}"/>
              </a:ext>
            </a:extLst>
          </p:cNvPr>
          <p:cNvCxnSpPr>
            <a:cxnSpLocks/>
            <a:stCxn id="6" idx="0"/>
            <a:endCxn id="7" idx="4"/>
          </p:cNvCxnSpPr>
          <p:nvPr/>
        </p:nvCxnSpPr>
        <p:spPr>
          <a:xfrm flipH="1">
            <a:off x="2135658" y="3098376"/>
            <a:ext cx="2060" cy="859906"/>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C1FE9D3-E3B3-444C-9A48-42BB2ED5C3DB}"/>
              </a:ext>
            </a:extLst>
          </p:cNvPr>
          <p:cNvCxnSpPr>
            <a:cxnSpLocks/>
            <a:stCxn id="8" idx="6"/>
            <a:endCxn id="7" idx="2"/>
          </p:cNvCxnSpPr>
          <p:nvPr/>
        </p:nvCxnSpPr>
        <p:spPr>
          <a:xfrm flipH="1">
            <a:off x="1944128" y="3781168"/>
            <a:ext cx="943232" cy="103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1DC06B3-6D8E-49EB-88A6-100AC16A154B}"/>
              </a:ext>
            </a:extLst>
          </p:cNvPr>
          <p:cNvSpPr/>
          <p:nvPr/>
        </p:nvSpPr>
        <p:spPr>
          <a:xfrm rot="5400000">
            <a:off x="4003863" y="2549334"/>
            <a:ext cx="963827" cy="24636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ylinder 17">
            <a:extLst>
              <a:ext uri="{FF2B5EF4-FFF2-40B4-BE49-F238E27FC236}">
                <a16:creationId xmlns:a16="http://schemas.microsoft.com/office/drawing/2014/main" id="{B10F9B5C-F2C2-4129-9CCA-711D2C57BB20}"/>
              </a:ext>
            </a:extLst>
          </p:cNvPr>
          <p:cNvSpPr/>
          <p:nvPr/>
        </p:nvSpPr>
        <p:spPr>
          <a:xfrm rot="10800000" flipV="1">
            <a:off x="6710267" y="4296679"/>
            <a:ext cx="963827" cy="24636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60C8417-4DBF-445D-8ACC-37AAE1AAB8B8}"/>
              </a:ext>
            </a:extLst>
          </p:cNvPr>
          <p:cNvSpPr/>
          <p:nvPr/>
        </p:nvSpPr>
        <p:spPr>
          <a:xfrm rot="10800000" flipV="1">
            <a:off x="8924578" y="5222790"/>
            <a:ext cx="1944130" cy="153755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326A732-689F-4136-A3C3-413F38CDCBB4}"/>
              </a:ext>
            </a:extLst>
          </p:cNvPr>
          <p:cNvCxnSpPr>
            <a:cxnSpLocks/>
            <a:stCxn id="17" idx="3"/>
            <a:endCxn id="8" idx="6"/>
          </p:cNvCxnSpPr>
          <p:nvPr/>
        </p:nvCxnSpPr>
        <p:spPr>
          <a:xfrm flipH="1" flipV="1">
            <a:off x="2887360" y="3781168"/>
            <a:ext cx="366583" cy="1"/>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B0C1AEA-131C-4C19-B28A-854D14D0C719}"/>
              </a:ext>
            </a:extLst>
          </p:cNvPr>
          <p:cNvCxnSpPr>
            <a:stCxn id="17" idx="1"/>
            <a:endCxn id="18" idx="4"/>
          </p:cNvCxnSpPr>
          <p:nvPr/>
        </p:nvCxnSpPr>
        <p:spPr>
          <a:xfrm>
            <a:off x="5717611" y="3781169"/>
            <a:ext cx="992656" cy="1747344"/>
          </a:xfrm>
          <a:prstGeom prst="bentConnector3">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64C00AF-FC24-429F-A90E-8EEE25610CEB}"/>
              </a:ext>
            </a:extLst>
          </p:cNvPr>
          <p:cNvCxnSpPr>
            <a:cxnSpLocks/>
            <a:stCxn id="18" idx="2"/>
            <a:endCxn id="19" idx="4"/>
          </p:cNvCxnSpPr>
          <p:nvPr/>
        </p:nvCxnSpPr>
        <p:spPr>
          <a:xfrm>
            <a:off x="7674094" y="5528513"/>
            <a:ext cx="1250484" cy="463056"/>
          </a:xfrm>
          <a:prstGeom prst="bentConnector3">
            <a:avLst>
              <a:gd name="adj1" fmla="val 50000"/>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F8953-B5C2-42B1-A1DD-410B5641B34A}"/>
                  </a:ext>
                </a:extLst>
              </p:cNvPr>
              <p:cNvSpPr txBox="1"/>
              <p:nvPr/>
            </p:nvSpPr>
            <p:spPr>
              <a:xfrm>
                <a:off x="1309428" y="1293536"/>
                <a:ext cx="10877465"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𝑓𝑙𝑎𝑠h</m:t>
                          </m:r>
                          <m:r>
                            <a:rPr lang="en-US" sz="2400" b="0" i="1" smtClean="0">
                              <a:latin typeface="Cambria Math" panose="02040503050406030204" pitchFamily="18" charset="0"/>
                            </a:rPr>
                            <m:t> </m:t>
                          </m:r>
                          <m:r>
                            <a:rPr lang="en-US" sz="2400" b="0" i="1" smtClean="0">
                              <a:latin typeface="Cambria Math" panose="02040503050406030204" pitchFamily="18" charset="0"/>
                            </a:rPr>
                            <m:t>𝑔𝑎𝑠</m:t>
                          </m:r>
                        </m:sub>
                      </m:sSub>
                      <m:r>
                        <a:rPr lang="en-US" sz="2400" b="0" i="1" smtClean="0">
                          <a:latin typeface="Cambria Math" panose="02040503050406030204" pitchFamily="18" charset="0"/>
                        </a:rPr>
                        <m:t>=1000 </m:t>
                      </m:r>
                      <m:r>
                        <a:rPr lang="en-US" sz="2400" b="0" i="1" smtClean="0">
                          <a:latin typeface="Cambria Math" panose="02040503050406030204" pitchFamily="18" charset="0"/>
                        </a:rPr>
                        <m:t>𝑆𝑇𝐵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1.878</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𝑀𝑀𝐵𝑡𝑢</m:t>
                              </m:r>
                            </m:num>
                            <m:den>
                              <m:r>
                                <a:rPr lang="en-US" sz="2400" b="0" i="1" smtClean="0">
                                  <a:latin typeface="Cambria Math" panose="02040503050406030204" pitchFamily="18" charset="0"/>
                                </a:rPr>
                                <m:t>𝑀𝑠𝑐𝑓</m:t>
                              </m:r>
                            </m:den>
                          </m:f>
                          <m:r>
                            <a:rPr lang="en-US" sz="2400" b="0" i="1" smtClean="0">
                              <a:latin typeface="Cambria Math" panose="02040503050406030204" pitchFamily="18" charset="0"/>
                              <a:ea typeface="Cambria Math" panose="02040503050406030204" pitchFamily="18" charset="0"/>
                            </a:rPr>
                            <m:t>×0.148</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𝑀𝑐𝑓</m:t>
                              </m:r>
                            </m:num>
                            <m:den>
                              <m:r>
                                <a:rPr lang="en-US" sz="2400" b="0" i="1" smtClean="0">
                                  <a:latin typeface="Cambria Math" panose="02040503050406030204" pitchFamily="18" charset="0"/>
                                  <a:ea typeface="Cambria Math" panose="02040503050406030204" pitchFamily="18" charset="0"/>
                                </a:rPr>
                                <m:t>𝑆𝑇𝐵</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2.650</m:t>
                          </m:r>
                          <m:f>
                            <m:fPr>
                              <m:ctrlPr>
                                <a:rPr lang="en-US" sz="2400" i="1">
                                  <a:latin typeface="Cambria Math" panose="02040503050406030204" pitchFamily="18" charset="0"/>
                                </a:rPr>
                              </m:ctrlPr>
                            </m:fPr>
                            <m:num>
                              <m:r>
                                <a:rPr lang="en-US" sz="2400" i="1">
                                  <a:latin typeface="Cambria Math" panose="02040503050406030204" pitchFamily="18" charset="0"/>
                                </a:rPr>
                                <m:t>𝑀𝑀𝐵𝑡𝑢</m:t>
                              </m:r>
                            </m:num>
                            <m:den>
                              <m:r>
                                <a:rPr lang="en-US" sz="2400" i="1">
                                  <a:latin typeface="Cambria Math" panose="02040503050406030204" pitchFamily="18" charset="0"/>
                                </a:rPr>
                                <m:t>𝑀𝑠𝑐𝑓</m:t>
                              </m:r>
                            </m:den>
                          </m:f>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045</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𝑀𝑐𝑓</m:t>
                              </m:r>
                            </m:num>
                            <m:den>
                              <m:r>
                                <a:rPr lang="en-US" sz="2400" i="1">
                                  <a:latin typeface="Cambria Math" panose="02040503050406030204" pitchFamily="18" charset="0"/>
                                  <a:ea typeface="Cambria Math" panose="02040503050406030204" pitchFamily="18" charset="0"/>
                                </a:rPr>
                                <m:t>𝑆𝑇𝐵</m:t>
                              </m:r>
                            </m:den>
                          </m:f>
                        </m:e>
                      </m:d>
                    </m:oMath>
                  </m:oMathPara>
                </a14:m>
                <a:endParaRPr lang="en-US" sz="2400" dirty="0"/>
              </a:p>
            </p:txBody>
          </p:sp>
        </mc:Choice>
        <mc:Fallback xmlns="">
          <p:sp>
            <p:nvSpPr>
              <p:cNvPr id="13" name="TextBox 12">
                <a:extLst>
                  <a:ext uri="{FF2B5EF4-FFF2-40B4-BE49-F238E27FC236}">
                    <a16:creationId xmlns:a16="http://schemas.microsoft.com/office/drawing/2014/main" id="{201F8953-B5C2-42B1-A1DD-410B5641B34A}"/>
                  </a:ext>
                </a:extLst>
              </p:cNvPr>
              <p:cNvSpPr txBox="1">
                <a:spLocks noRot="1" noChangeAspect="1" noMove="1" noResize="1" noEditPoints="1" noAdjustHandles="1" noChangeArrowheads="1" noChangeShapeType="1" noTextEdit="1"/>
              </p:cNvSpPr>
              <p:nvPr/>
            </p:nvSpPr>
            <p:spPr>
              <a:xfrm>
                <a:off x="1309428" y="1293536"/>
                <a:ext cx="10877465" cy="8298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568D2C3-7EDE-4C22-8ED6-259FE33C21EA}"/>
                  </a:ext>
                </a:extLst>
              </p:cNvPr>
              <p:cNvSpPr txBox="1"/>
              <p:nvPr/>
            </p:nvSpPr>
            <p:spPr>
              <a:xfrm>
                <a:off x="10084458" y="2540461"/>
                <a:ext cx="19832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=397 </m:t>
                      </m:r>
                      <m:r>
                        <a:rPr lang="en-US" sz="2400" b="0" i="1" smtClean="0">
                          <a:latin typeface="Cambria Math" panose="02040503050406030204" pitchFamily="18" charset="0"/>
                        </a:rPr>
                        <m:t>𝑀𝑀𝐵𝑡𝑢</m:t>
                      </m:r>
                    </m:oMath>
                  </m:oMathPara>
                </a14:m>
                <a:endParaRPr lang="en-US" sz="2400" dirty="0"/>
              </a:p>
            </p:txBody>
          </p:sp>
        </mc:Choice>
        <mc:Fallback xmlns="">
          <p:sp>
            <p:nvSpPr>
              <p:cNvPr id="26" name="TextBox 25">
                <a:extLst>
                  <a:ext uri="{FF2B5EF4-FFF2-40B4-BE49-F238E27FC236}">
                    <a16:creationId xmlns:a16="http://schemas.microsoft.com/office/drawing/2014/main" id="{A568D2C3-7EDE-4C22-8ED6-259FE33C21EA}"/>
                  </a:ext>
                </a:extLst>
              </p:cNvPr>
              <p:cNvSpPr txBox="1">
                <a:spLocks noRot="1" noChangeAspect="1" noMove="1" noResize="1" noEditPoints="1" noAdjustHandles="1" noChangeArrowheads="1" noChangeShapeType="1" noTextEdit="1"/>
              </p:cNvSpPr>
              <p:nvPr/>
            </p:nvSpPr>
            <p:spPr>
              <a:xfrm>
                <a:off x="10084458" y="2540461"/>
                <a:ext cx="1983235" cy="369332"/>
              </a:xfrm>
              <a:prstGeom prst="rect">
                <a:avLst/>
              </a:prstGeom>
              <a:blipFill>
                <a:blip r:embed="rId3"/>
                <a:stretch>
                  <a:fillRect l="-1534" r="-3374" b="-6667"/>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8BE1ED69-9E33-4AF7-9939-27C5E158B5BA}"/>
              </a:ext>
            </a:extLst>
          </p:cNvPr>
          <p:cNvCxnSpPr>
            <a:cxnSpLocks/>
            <a:stCxn id="18" idx="1"/>
          </p:cNvCxnSpPr>
          <p:nvPr/>
        </p:nvCxnSpPr>
        <p:spPr>
          <a:xfrm flipH="1" flipV="1">
            <a:off x="7190372" y="3315373"/>
            <a:ext cx="1808" cy="98130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BAD7D95-71C4-4773-B73B-72B5031B06ED}"/>
              </a:ext>
            </a:extLst>
          </p:cNvPr>
          <p:cNvCxnSpPr>
            <a:cxnSpLocks/>
            <a:stCxn id="19" idx="1"/>
          </p:cNvCxnSpPr>
          <p:nvPr/>
        </p:nvCxnSpPr>
        <p:spPr>
          <a:xfrm flipH="1" flipV="1">
            <a:off x="9890293" y="4327850"/>
            <a:ext cx="6350" cy="89494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271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5D055E8-01E9-4350-BF32-6BE3BF69FFFD}"/>
              </a:ext>
            </a:extLst>
          </p:cNvPr>
          <p:cNvGrpSpPr/>
          <p:nvPr/>
        </p:nvGrpSpPr>
        <p:grpSpPr>
          <a:xfrm>
            <a:off x="494491" y="855777"/>
            <a:ext cx="11534377" cy="6053737"/>
            <a:chOff x="494491" y="855777"/>
            <a:chExt cx="11534377" cy="6053737"/>
          </a:xfrm>
        </p:grpSpPr>
        <p:pic>
          <p:nvPicPr>
            <p:cNvPr id="4" name="Picture 3">
              <a:extLst>
                <a:ext uri="{FF2B5EF4-FFF2-40B4-BE49-F238E27FC236}">
                  <a16:creationId xmlns:a16="http://schemas.microsoft.com/office/drawing/2014/main" id="{5106F27A-8495-4E1B-9F62-B0AF3C1DE84A}"/>
                </a:ext>
              </a:extLst>
            </p:cNvPr>
            <p:cNvPicPr>
              <a:picLocks noChangeAspect="1"/>
            </p:cNvPicPr>
            <p:nvPr/>
          </p:nvPicPr>
          <p:blipFill rotWithShape="1">
            <a:blip r:embed="rId2"/>
            <a:srcRect l="20810" t="20235" r="65056" b="24502"/>
            <a:stretch/>
          </p:blipFill>
          <p:spPr>
            <a:xfrm>
              <a:off x="6570783" y="868655"/>
              <a:ext cx="5458085" cy="6002223"/>
            </a:xfrm>
            <a:prstGeom prst="rect">
              <a:avLst/>
            </a:prstGeom>
          </p:spPr>
        </p:pic>
        <p:pic>
          <p:nvPicPr>
            <p:cNvPr id="3" name="Picture 2">
              <a:extLst>
                <a:ext uri="{FF2B5EF4-FFF2-40B4-BE49-F238E27FC236}">
                  <a16:creationId xmlns:a16="http://schemas.microsoft.com/office/drawing/2014/main" id="{1D06716E-A8E5-4C9B-A76E-175AAE51E848}"/>
                </a:ext>
              </a:extLst>
            </p:cNvPr>
            <p:cNvPicPr>
              <a:picLocks noChangeAspect="1"/>
            </p:cNvPicPr>
            <p:nvPr/>
          </p:nvPicPr>
          <p:blipFill rotWithShape="1">
            <a:blip r:embed="rId3"/>
            <a:srcRect l="739" t="20235" r="89965" b="21910"/>
            <a:stretch/>
          </p:blipFill>
          <p:spPr>
            <a:xfrm>
              <a:off x="494491" y="855777"/>
              <a:ext cx="3428994" cy="6002223"/>
            </a:xfrm>
            <a:prstGeom prst="rect">
              <a:avLst/>
            </a:prstGeom>
          </p:spPr>
        </p:pic>
        <p:pic>
          <p:nvPicPr>
            <p:cNvPr id="7" name="Picture 6">
              <a:extLst>
                <a:ext uri="{FF2B5EF4-FFF2-40B4-BE49-F238E27FC236}">
                  <a16:creationId xmlns:a16="http://schemas.microsoft.com/office/drawing/2014/main" id="{450169D6-9AAB-4967-8595-C09B17B240AB}"/>
                </a:ext>
              </a:extLst>
            </p:cNvPr>
            <p:cNvPicPr>
              <a:picLocks noChangeAspect="1"/>
            </p:cNvPicPr>
            <p:nvPr/>
          </p:nvPicPr>
          <p:blipFill rotWithShape="1">
            <a:blip r:embed="rId4"/>
            <a:srcRect l="10457" t="27370" r="82782" b="18129"/>
            <a:stretch/>
          </p:blipFill>
          <p:spPr>
            <a:xfrm>
              <a:off x="3923485" y="907291"/>
              <a:ext cx="2647298" cy="6002223"/>
            </a:xfrm>
            <a:prstGeom prst="rect">
              <a:avLst/>
            </a:prstGeom>
          </p:spPr>
        </p:pic>
      </p:grpSp>
      <p:sp>
        <p:nvSpPr>
          <p:cNvPr id="2" name="Slide Number Placeholder 1">
            <a:extLst>
              <a:ext uri="{FF2B5EF4-FFF2-40B4-BE49-F238E27FC236}">
                <a16:creationId xmlns:a16="http://schemas.microsoft.com/office/drawing/2014/main" id="{FE807CE6-5A26-46F9-9F22-9FCDF1762CDB}"/>
              </a:ext>
            </a:extLst>
          </p:cNvPr>
          <p:cNvSpPr>
            <a:spLocks noGrp="1"/>
          </p:cNvSpPr>
          <p:nvPr>
            <p:ph type="sldNum" sz="quarter" idx="12"/>
          </p:nvPr>
        </p:nvSpPr>
        <p:spPr>
          <a:xfrm>
            <a:off x="10951856" y="5811947"/>
            <a:ext cx="703245" cy="436454"/>
          </a:xfrm>
        </p:spPr>
        <p:txBody>
          <a:bodyPr/>
          <a:lstStyle/>
          <a:p>
            <a:fld id="{06C8936B-D102-47D7-8B09-EBB4DAED52FF}" type="slidenum">
              <a:rPr lang="en-US" smtClean="0"/>
              <a:t>12</a:t>
            </a:fld>
            <a:endParaRPr lang="en-US"/>
          </a:p>
        </p:txBody>
      </p:sp>
      <p:sp>
        <p:nvSpPr>
          <p:cNvPr id="5" name="TextBox 4">
            <a:extLst>
              <a:ext uri="{FF2B5EF4-FFF2-40B4-BE49-F238E27FC236}">
                <a16:creationId xmlns:a16="http://schemas.microsoft.com/office/drawing/2014/main" id="{B9E1468B-6CCC-4BCA-8AF1-4FAC0893FD6B}"/>
              </a:ext>
            </a:extLst>
          </p:cNvPr>
          <p:cNvSpPr txBox="1"/>
          <p:nvPr/>
        </p:nvSpPr>
        <p:spPr>
          <a:xfrm>
            <a:off x="1562470" y="97653"/>
            <a:ext cx="9633984" cy="646331"/>
          </a:xfrm>
          <a:prstGeom prst="rect">
            <a:avLst/>
          </a:prstGeom>
          <a:noFill/>
        </p:spPr>
        <p:txBody>
          <a:bodyPr wrap="none" rtlCol="0">
            <a:spAutoFit/>
          </a:bodyPr>
          <a:lstStyle/>
          <a:p>
            <a:r>
              <a:rPr lang="en-US" sz="3600" dirty="0"/>
              <a:t>GLO Engineering Has Developed A New Flash Tool</a:t>
            </a:r>
            <a:endParaRPr lang="en-US" sz="3600" dirty="0">
              <a:latin typeface="Script MT Bold" panose="03040602040607080904" pitchFamily="66" charset="0"/>
            </a:endParaRPr>
          </a:p>
        </p:txBody>
      </p:sp>
      <p:sp>
        <p:nvSpPr>
          <p:cNvPr id="6" name="TextBox 5">
            <a:extLst>
              <a:ext uri="{FF2B5EF4-FFF2-40B4-BE49-F238E27FC236}">
                <a16:creationId xmlns:a16="http://schemas.microsoft.com/office/drawing/2014/main" id="{3307D032-5BE5-44EF-A696-1D1197EF216B}"/>
              </a:ext>
            </a:extLst>
          </p:cNvPr>
          <p:cNvSpPr txBox="1"/>
          <p:nvPr/>
        </p:nvSpPr>
        <p:spPr>
          <a:xfrm>
            <a:off x="7440108" y="3157152"/>
            <a:ext cx="4298811" cy="3416320"/>
          </a:xfrm>
          <a:prstGeom prst="rect">
            <a:avLst/>
          </a:prstGeom>
          <a:noFill/>
        </p:spPr>
        <p:txBody>
          <a:bodyPr wrap="square" rtlCol="0">
            <a:spAutoFit/>
          </a:bodyPr>
          <a:lstStyle/>
          <a:p>
            <a:pPr algn="ctr"/>
            <a:r>
              <a:rPr lang="en-US" sz="2400" dirty="0"/>
              <a:t>Relies on the Peng-Robinson Equation of State to perform flash calculations.</a:t>
            </a:r>
          </a:p>
          <a:p>
            <a:pPr algn="ctr"/>
            <a:endParaRPr lang="en-US" sz="2400" dirty="0"/>
          </a:p>
          <a:p>
            <a:pPr algn="ctr"/>
            <a:r>
              <a:rPr lang="en-US" sz="2400" dirty="0"/>
              <a:t>Can be used to independently estimate flash gas</a:t>
            </a:r>
          </a:p>
          <a:p>
            <a:pPr algn="ctr"/>
            <a:endParaRPr lang="en-US" sz="2400" dirty="0"/>
          </a:p>
          <a:p>
            <a:pPr algn="ctr"/>
            <a:r>
              <a:rPr lang="en-US" sz="2400" dirty="0"/>
              <a:t>Preferable to Vasquez-</a:t>
            </a:r>
            <a:r>
              <a:rPr lang="en-US" sz="2400" dirty="0" err="1"/>
              <a:t>Beggs</a:t>
            </a:r>
            <a:r>
              <a:rPr lang="en-US" sz="2400" dirty="0"/>
              <a:t> for high API gravity (40+) oils [2]</a:t>
            </a:r>
          </a:p>
        </p:txBody>
      </p:sp>
    </p:spTree>
    <p:extLst>
      <p:ext uri="{BB962C8B-B14F-4D97-AF65-F5344CB8AC3E}">
        <p14:creationId xmlns:p14="http://schemas.microsoft.com/office/powerpoint/2010/main" val="1899206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C0AAA1-2ACD-454B-AA56-2795A0CC60CA}"/>
              </a:ext>
            </a:extLst>
          </p:cNvPr>
          <p:cNvSpPr>
            <a:spLocks noGrp="1"/>
          </p:cNvSpPr>
          <p:nvPr>
            <p:ph type="sldNum" sz="quarter" idx="12"/>
          </p:nvPr>
        </p:nvSpPr>
        <p:spPr/>
        <p:txBody>
          <a:bodyPr/>
          <a:lstStyle/>
          <a:p>
            <a:fld id="{06C8936B-D102-47D7-8B09-EBB4DAED52FF}" type="slidenum">
              <a:rPr lang="en-US" smtClean="0"/>
              <a:t>13</a:t>
            </a:fld>
            <a:endParaRPr lang="en-US"/>
          </a:p>
        </p:txBody>
      </p:sp>
      <p:pic>
        <p:nvPicPr>
          <p:cNvPr id="8" name="Picture 7">
            <a:extLst>
              <a:ext uri="{FF2B5EF4-FFF2-40B4-BE49-F238E27FC236}">
                <a16:creationId xmlns:a16="http://schemas.microsoft.com/office/drawing/2014/main" id="{8FE982ED-26E2-4410-BA89-E35EE64D86AA}"/>
              </a:ext>
            </a:extLst>
          </p:cNvPr>
          <p:cNvPicPr>
            <a:picLocks noChangeAspect="1"/>
          </p:cNvPicPr>
          <p:nvPr/>
        </p:nvPicPr>
        <p:blipFill rotWithShape="1">
          <a:blip r:embed="rId2">
            <a:extLst>
              <a:ext uri="{28A0092B-C50C-407E-A947-70E740481C1C}">
                <a14:useLocalDpi xmlns:a14="http://schemas.microsoft.com/office/drawing/2010/main" val="0"/>
              </a:ext>
            </a:extLst>
          </a:blip>
          <a:srcRect l="59898" r="28041" b="89716"/>
          <a:stretch/>
        </p:blipFill>
        <p:spPr>
          <a:xfrm>
            <a:off x="7797326" y="18436"/>
            <a:ext cx="2468588" cy="88360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DF5A145-ED4A-4638-A288-AFD63490D9DC}"/>
                  </a:ext>
                </a:extLst>
              </p:cNvPr>
              <p:cNvSpPr txBox="1"/>
              <p:nvPr/>
            </p:nvSpPr>
            <p:spPr>
              <a:xfrm>
                <a:off x="6494473" y="3415515"/>
                <a:ext cx="5008549" cy="36933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𝐺𝑂𝑅</m:t>
                    </m:r>
                    <m:r>
                      <a:rPr lang="en-US" sz="2400" b="0" i="1" smtClean="0">
                        <a:latin typeface="Cambria Math" panose="02040503050406030204" pitchFamily="18" charset="0"/>
                      </a:rPr>
                      <m:t>=185.7122 </m:t>
                    </m:r>
                    <m:r>
                      <a:rPr lang="en-US" sz="2400" b="0" i="1" smtClean="0">
                        <a:latin typeface="Cambria Math" panose="02040503050406030204" pitchFamily="18" charset="0"/>
                      </a:rPr>
                      <m:t>𝑆𝑐𝑓</m:t>
                    </m:r>
                    <m:r>
                      <a:rPr lang="en-US" sz="2400" b="0" i="1" smtClean="0">
                        <a:latin typeface="Cambria Math" panose="02040503050406030204" pitchFamily="18" charset="0"/>
                      </a:rPr>
                      <m:t>/ 1012.2374</m:t>
                    </m:r>
                  </m:oMath>
                </a14:m>
                <a:r>
                  <a:rPr lang="en-US" sz="2400" dirty="0"/>
                  <a:t> STB</a:t>
                </a:r>
              </a:p>
            </p:txBody>
          </p:sp>
        </mc:Choice>
        <mc:Fallback xmlns="">
          <p:sp>
            <p:nvSpPr>
              <p:cNvPr id="10" name="TextBox 9">
                <a:extLst>
                  <a:ext uri="{FF2B5EF4-FFF2-40B4-BE49-F238E27FC236}">
                    <a16:creationId xmlns:a16="http://schemas.microsoft.com/office/drawing/2014/main" id="{5DF5A145-ED4A-4638-A288-AFD63490D9DC}"/>
                  </a:ext>
                </a:extLst>
              </p:cNvPr>
              <p:cNvSpPr txBox="1">
                <a:spLocks noRot="1" noChangeAspect="1" noMove="1" noResize="1" noEditPoints="1" noAdjustHandles="1" noChangeArrowheads="1" noChangeShapeType="1" noTextEdit="1"/>
              </p:cNvSpPr>
              <p:nvPr/>
            </p:nvSpPr>
            <p:spPr>
              <a:xfrm>
                <a:off x="6494473" y="3415515"/>
                <a:ext cx="5008549" cy="369332"/>
              </a:xfrm>
              <a:prstGeom prst="rect">
                <a:avLst/>
              </a:prstGeom>
              <a:blipFill>
                <a:blip r:embed="rId3"/>
                <a:stretch>
                  <a:fillRect l="-2068" t="-24590" r="-3285"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56C62E4-8574-4AA8-BE58-B753EFAD3B6D}"/>
                  </a:ext>
                </a:extLst>
              </p:cNvPr>
              <p:cNvSpPr txBox="1"/>
              <p:nvPr/>
            </p:nvSpPr>
            <p:spPr>
              <a:xfrm>
                <a:off x="6759146" y="3896058"/>
                <a:ext cx="1864752" cy="7023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=183</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𝑆𝑐𝑓</m:t>
                          </m:r>
                        </m:num>
                        <m:den>
                          <m:r>
                            <a:rPr lang="en-US" sz="2400" b="0" i="1" smtClean="0">
                              <a:latin typeface="Cambria Math" panose="02040503050406030204" pitchFamily="18" charset="0"/>
                            </a:rPr>
                            <m:t>𝑆𝑇𝐵</m:t>
                          </m:r>
                        </m:den>
                      </m:f>
                    </m:oMath>
                  </m:oMathPara>
                </a14:m>
                <a:endParaRPr lang="en-US" sz="2400" dirty="0"/>
              </a:p>
            </p:txBody>
          </p:sp>
        </mc:Choice>
        <mc:Fallback xmlns="">
          <p:sp>
            <p:nvSpPr>
              <p:cNvPr id="11" name="TextBox 10">
                <a:extLst>
                  <a:ext uri="{FF2B5EF4-FFF2-40B4-BE49-F238E27FC236}">
                    <a16:creationId xmlns:a16="http://schemas.microsoft.com/office/drawing/2014/main" id="{056C62E4-8574-4AA8-BE58-B753EFAD3B6D}"/>
                  </a:ext>
                </a:extLst>
              </p:cNvPr>
              <p:cNvSpPr txBox="1">
                <a:spLocks noRot="1" noChangeAspect="1" noMove="1" noResize="1" noEditPoints="1" noAdjustHandles="1" noChangeArrowheads="1" noChangeShapeType="1" noTextEdit="1"/>
              </p:cNvSpPr>
              <p:nvPr/>
            </p:nvSpPr>
            <p:spPr>
              <a:xfrm>
                <a:off x="6759146" y="3896058"/>
                <a:ext cx="1864752" cy="702308"/>
              </a:xfrm>
              <a:prstGeom prst="rect">
                <a:avLst/>
              </a:prstGeom>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153CF2E-A022-4924-A22C-196F1CCE3024}"/>
              </a:ext>
            </a:extLst>
          </p:cNvPr>
          <p:cNvSpPr txBox="1"/>
          <p:nvPr/>
        </p:nvSpPr>
        <p:spPr>
          <a:xfrm>
            <a:off x="6494473" y="4761509"/>
            <a:ext cx="5318586" cy="1938992"/>
          </a:xfrm>
          <a:prstGeom prst="rect">
            <a:avLst/>
          </a:prstGeom>
          <a:noFill/>
        </p:spPr>
        <p:txBody>
          <a:bodyPr wrap="square" rtlCol="0">
            <a:spAutoFit/>
          </a:bodyPr>
          <a:lstStyle/>
          <a:p>
            <a:r>
              <a:rPr lang="en-US" sz="2400" dirty="0"/>
              <a:t>The tool underpredicts flash gas by 5%, which is to be expected since multiple stages will increase the amount of flash gas.  Multistage tool (in development) will result in more accurate calculations.</a:t>
            </a:r>
          </a:p>
        </p:txBody>
      </p:sp>
      <p:sp>
        <p:nvSpPr>
          <p:cNvPr id="17" name="TextBox 16">
            <a:extLst>
              <a:ext uri="{FF2B5EF4-FFF2-40B4-BE49-F238E27FC236}">
                <a16:creationId xmlns:a16="http://schemas.microsoft.com/office/drawing/2014/main" id="{311F64CE-E765-4CAF-95E8-3E0E8045C04F}"/>
              </a:ext>
            </a:extLst>
          </p:cNvPr>
          <p:cNvSpPr txBox="1"/>
          <p:nvPr/>
        </p:nvSpPr>
        <p:spPr>
          <a:xfrm>
            <a:off x="1562470" y="97653"/>
            <a:ext cx="5679696" cy="646331"/>
          </a:xfrm>
          <a:prstGeom prst="rect">
            <a:avLst/>
          </a:prstGeom>
          <a:noFill/>
        </p:spPr>
        <p:txBody>
          <a:bodyPr wrap="none" rtlCol="0">
            <a:spAutoFit/>
          </a:bodyPr>
          <a:lstStyle/>
          <a:p>
            <a:r>
              <a:rPr lang="en-US" sz="3600" dirty="0"/>
              <a:t>Flash Results Using New Tool</a:t>
            </a:r>
            <a:endParaRPr lang="en-US" sz="3600" dirty="0">
              <a:latin typeface="Script MT Bold" panose="03040602040607080904" pitchFamily="66" charset="0"/>
            </a:endParaRPr>
          </a:p>
        </p:txBody>
      </p:sp>
      <p:pic>
        <p:nvPicPr>
          <p:cNvPr id="16" name="Picture 15">
            <a:extLst>
              <a:ext uri="{FF2B5EF4-FFF2-40B4-BE49-F238E27FC236}">
                <a16:creationId xmlns:a16="http://schemas.microsoft.com/office/drawing/2014/main" id="{A1CD76E9-1209-478E-BA59-60C70AE980D8}"/>
              </a:ext>
            </a:extLst>
          </p:cNvPr>
          <p:cNvPicPr>
            <a:picLocks noChangeAspect="1"/>
          </p:cNvPicPr>
          <p:nvPr/>
        </p:nvPicPr>
        <p:blipFill rotWithShape="1">
          <a:blip r:embed="rId6"/>
          <a:srcRect l="26573" t="28080" r="65056" b="65308"/>
          <a:stretch/>
        </p:blipFill>
        <p:spPr>
          <a:xfrm>
            <a:off x="7619198" y="920703"/>
            <a:ext cx="4480213" cy="995399"/>
          </a:xfrm>
          <a:prstGeom prst="rect">
            <a:avLst/>
          </a:prstGeom>
        </p:spPr>
      </p:pic>
      <p:pic>
        <p:nvPicPr>
          <p:cNvPr id="18" name="Picture 17">
            <a:extLst>
              <a:ext uri="{FF2B5EF4-FFF2-40B4-BE49-F238E27FC236}">
                <a16:creationId xmlns:a16="http://schemas.microsoft.com/office/drawing/2014/main" id="{FFBB9FDE-02F3-418C-AF22-300DAA990C96}"/>
              </a:ext>
            </a:extLst>
          </p:cNvPr>
          <p:cNvPicPr>
            <a:picLocks noChangeAspect="1"/>
          </p:cNvPicPr>
          <p:nvPr/>
        </p:nvPicPr>
        <p:blipFill rotWithShape="1">
          <a:blip r:embed="rId7"/>
          <a:srcRect l="739" t="28118" r="89965" b="21911"/>
          <a:stretch/>
        </p:blipFill>
        <p:spPr>
          <a:xfrm>
            <a:off x="-1" y="908184"/>
            <a:ext cx="3979573" cy="6016697"/>
          </a:xfrm>
          <a:prstGeom prst="rect">
            <a:avLst/>
          </a:prstGeom>
        </p:spPr>
      </p:pic>
      <p:pic>
        <p:nvPicPr>
          <p:cNvPr id="19" name="Picture 18">
            <a:extLst>
              <a:ext uri="{FF2B5EF4-FFF2-40B4-BE49-F238E27FC236}">
                <a16:creationId xmlns:a16="http://schemas.microsoft.com/office/drawing/2014/main" id="{17CD251D-33EA-47D0-81A0-7E8A4E915980}"/>
              </a:ext>
            </a:extLst>
          </p:cNvPr>
          <p:cNvPicPr>
            <a:picLocks noChangeAspect="1"/>
          </p:cNvPicPr>
          <p:nvPr/>
        </p:nvPicPr>
        <p:blipFill rotWithShape="1">
          <a:blip r:embed="rId8"/>
          <a:srcRect l="10457" t="30119" r="82782" b="53319"/>
          <a:stretch/>
        </p:blipFill>
        <p:spPr>
          <a:xfrm>
            <a:off x="4122819" y="920703"/>
            <a:ext cx="3324953" cy="2290850"/>
          </a:xfrm>
          <a:prstGeom prst="rect">
            <a:avLst/>
          </a:prstGeom>
        </p:spPr>
      </p:pic>
      <p:pic>
        <p:nvPicPr>
          <p:cNvPr id="12" name="Picture 11">
            <a:extLst>
              <a:ext uri="{FF2B5EF4-FFF2-40B4-BE49-F238E27FC236}">
                <a16:creationId xmlns:a16="http://schemas.microsoft.com/office/drawing/2014/main" id="{2532B084-BE33-48A0-8CD3-E9E4A845EA91}"/>
              </a:ext>
            </a:extLst>
          </p:cNvPr>
          <p:cNvPicPr>
            <a:picLocks noChangeAspect="1"/>
          </p:cNvPicPr>
          <p:nvPr/>
        </p:nvPicPr>
        <p:blipFill rotWithShape="1">
          <a:blip r:embed="rId9"/>
          <a:srcRect l="739" t="28128" r="89965" b="21910"/>
          <a:stretch/>
        </p:blipFill>
        <p:spPr>
          <a:xfrm>
            <a:off x="133402" y="932864"/>
            <a:ext cx="3925130" cy="5933278"/>
          </a:xfrm>
          <a:prstGeom prst="rect">
            <a:avLst/>
          </a:prstGeom>
        </p:spPr>
      </p:pic>
    </p:spTree>
    <p:extLst>
      <p:ext uri="{BB962C8B-B14F-4D97-AF65-F5344CB8AC3E}">
        <p14:creationId xmlns:p14="http://schemas.microsoft.com/office/powerpoint/2010/main" val="45262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F6DC99-AFCA-4978-8A81-44993DE8B7D1}"/>
              </a:ext>
            </a:extLst>
          </p:cNvPr>
          <p:cNvSpPr>
            <a:spLocks noGrp="1"/>
          </p:cNvSpPr>
          <p:nvPr>
            <p:ph type="sldNum" sz="quarter" idx="12"/>
          </p:nvPr>
        </p:nvSpPr>
        <p:spPr/>
        <p:txBody>
          <a:bodyPr/>
          <a:lstStyle/>
          <a:p>
            <a:fld id="{06C8936B-D102-47D7-8B09-EBB4DAED52FF}" type="slidenum">
              <a:rPr lang="en-US" smtClean="0"/>
              <a:t>14</a:t>
            </a:fld>
            <a:endParaRPr lang="en-US"/>
          </a:p>
        </p:txBody>
      </p:sp>
      <p:sp>
        <p:nvSpPr>
          <p:cNvPr id="4" name="TextBox 3">
            <a:extLst>
              <a:ext uri="{FF2B5EF4-FFF2-40B4-BE49-F238E27FC236}">
                <a16:creationId xmlns:a16="http://schemas.microsoft.com/office/drawing/2014/main" id="{1B959955-33D0-4828-8794-A20E62957B2B}"/>
              </a:ext>
            </a:extLst>
          </p:cNvPr>
          <p:cNvSpPr txBox="1"/>
          <p:nvPr/>
        </p:nvSpPr>
        <p:spPr>
          <a:xfrm>
            <a:off x="1562470" y="97653"/>
            <a:ext cx="9454961" cy="646331"/>
          </a:xfrm>
          <a:prstGeom prst="rect">
            <a:avLst/>
          </a:prstGeom>
          <a:noFill/>
        </p:spPr>
        <p:txBody>
          <a:bodyPr wrap="none" rtlCol="0">
            <a:spAutoFit/>
          </a:bodyPr>
          <a:lstStyle/>
          <a:p>
            <a:r>
              <a:rPr lang="en-US" sz="3600" dirty="0"/>
              <a:t>Comparison to Vasquez-</a:t>
            </a:r>
            <a:r>
              <a:rPr lang="en-US" sz="3600" dirty="0" err="1"/>
              <a:t>Beggs</a:t>
            </a:r>
            <a:r>
              <a:rPr lang="en-US" sz="3600" dirty="0"/>
              <a:t> (V&amp;B) Correlation</a:t>
            </a:r>
            <a:endParaRPr lang="en-US" sz="3600" dirty="0">
              <a:latin typeface="Script MT Bold" panose="03040602040607080904" pitchFamily="66" charset="0"/>
            </a:endParaRPr>
          </a:p>
        </p:txBody>
      </p:sp>
      <p:sp>
        <p:nvSpPr>
          <p:cNvPr id="8" name="TextBox 7">
            <a:extLst>
              <a:ext uri="{FF2B5EF4-FFF2-40B4-BE49-F238E27FC236}">
                <a16:creationId xmlns:a16="http://schemas.microsoft.com/office/drawing/2014/main" id="{90C02955-CD76-47FE-9DE3-5B6C983A76BB}"/>
              </a:ext>
            </a:extLst>
          </p:cNvPr>
          <p:cNvSpPr txBox="1"/>
          <p:nvPr/>
        </p:nvSpPr>
        <p:spPr>
          <a:xfrm>
            <a:off x="1562470" y="3437627"/>
            <a:ext cx="3313459" cy="2677656"/>
          </a:xfrm>
          <a:prstGeom prst="rect">
            <a:avLst/>
          </a:prstGeom>
          <a:noFill/>
        </p:spPr>
        <p:txBody>
          <a:bodyPr wrap="square" rtlCol="0">
            <a:spAutoFit/>
          </a:bodyPr>
          <a:lstStyle/>
          <a:p>
            <a:r>
              <a:rPr lang="en-US" sz="2400" dirty="0"/>
              <a:t>Caveat: Actual 3 Phase Separator gas gravity not provided in report.</a:t>
            </a:r>
          </a:p>
          <a:p>
            <a:endParaRPr lang="en-US" sz="2400" dirty="0"/>
          </a:p>
          <a:p>
            <a:r>
              <a:rPr lang="en-US" sz="2400" dirty="0"/>
              <a:t>Is it OK to estimate gas gravity from RRC Form G-5 data for this well?</a:t>
            </a:r>
          </a:p>
        </p:txBody>
      </p:sp>
      <p:pic>
        <p:nvPicPr>
          <p:cNvPr id="13" name="Picture 12">
            <a:extLst>
              <a:ext uri="{FF2B5EF4-FFF2-40B4-BE49-F238E27FC236}">
                <a16:creationId xmlns:a16="http://schemas.microsoft.com/office/drawing/2014/main" id="{2FEA3EF7-F405-49F2-B2C6-661289630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970" y="3437627"/>
            <a:ext cx="6057900" cy="2724150"/>
          </a:xfrm>
          <a:prstGeom prst="rect">
            <a:avLst/>
          </a:prstGeom>
        </p:spPr>
      </p:pic>
      <p:pic>
        <p:nvPicPr>
          <p:cNvPr id="6" name="Picture 5">
            <a:extLst>
              <a:ext uri="{FF2B5EF4-FFF2-40B4-BE49-F238E27FC236}">
                <a16:creationId xmlns:a16="http://schemas.microsoft.com/office/drawing/2014/main" id="{69AC2B9D-E7B5-4A0B-8C8A-3E0DE88B0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 y="1056686"/>
            <a:ext cx="12169197" cy="1799530"/>
          </a:xfrm>
          <a:prstGeom prst="rect">
            <a:avLst/>
          </a:prstGeom>
        </p:spPr>
      </p:pic>
      <p:sp>
        <p:nvSpPr>
          <p:cNvPr id="7" name="Oval 6">
            <a:extLst>
              <a:ext uri="{FF2B5EF4-FFF2-40B4-BE49-F238E27FC236}">
                <a16:creationId xmlns:a16="http://schemas.microsoft.com/office/drawing/2014/main" id="{3CC049DB-95E6-425D-BAF9-7A7CBC9F4004}"/>
              </a:ext>
            </a:extLst>
          </p:cNvPr>
          <p:cNvSpPr/>
          <p:nvPr/>
        </p:nvSpPr>
        <p:spPr>
          <a:xfrm>
            <a:off x="1731983" y="2568124"/>
            <a:ext cx="1157416" cy="37070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425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85C38F-7B1E-4326-A11F-BCFD6C1387B8}"/>
              </a:ext>
            </a:extLst>
          </p:cNvPr>
          <p:cNvSpPr>
            <a:spLocks noGrp="1"/>
          </p:cNvSpPr>
          <p:nvPr>
            <p:ph type="sldNum" sz="quarter" idx="12"/>
          </p:nvPr>
        </p:nvSpPr>
        <p:spPr/>
        <p:txBody>
          <a:bodyPr/>
          <a:lstStyle/>
          <a:p>
            <a:fld id="{06C8936B-D102-47D7-8B09-EBB4DAED52FF}" type="slidenum">
              <a:rPr lang="en-US" smtClean="0"/>
              <a:t>15</a:t>
            </a:fld>
            <a:endParaRPr lang="en-US"/>
          </a:p>
        </p:txBody>
      </p:sp>
      <p:sp>
        <p:nvSpPr>
          <p:cNvPr id="3" name="TextBox 2">
            <a:extLst>
              <a:ext uri="{FF2B5EF4-FFF2-40B4-BE49-F238E27FC236}">
                <a16:creationId xmlns:a16="http://schemas.microsoft.com/office/drawing/2014/main" id="{6D2AA042-5DCE-4CCF-9AF3-7EBEC674B13C}"/>
              </a:ext>
            </a:extLst>
          </p:cNvPr>
          <p:cNvSpPr txBox="1"/>
          <p:nvPr/>
        </p:nvSpPr>
        <p:spPr>
          <a:xfrm>
            <a:off x="1562470" y="97653"/>
            <a:ext cx="9556014" cy="646331"/>
          </a:xfrm>
          <a:prstGeom prst="rect">
            <a:avLst/>
          </a:prstGeom>
          <a:noFill/>
        </p:spPr>
        <p:txBody>
          <a:bodyPr wrap="none" rtlCol="0">
            <a:spAutoFit/>
          </a:bodyPr>
          <a:lstStyle/>
          <a:p>
            <a:r>
              <a:rPr lang="en-US" sz="3600" dirty="0"/>
              <a:t>Model Inputs Must Always Be Mutually Consistent</a:t>
            </a:r>
            <a:endParaRPr lang="en-US" sz="3600" dirty="0">
              <a:latin typeface="Script MT Bold" panose="03040602040607080904" pitchFamily="66" charset="0"/>
            </a:endParaRPr>
          </a:p>
        </p:txBody>
      </p:sp>
      <p:pic>
        <p:nvPicPr>
          <p:cNvPr id="4" name="Picture 3">
            <a:extLst>
              <a:ext uri="{FF2B5EF4-FFF2-40B4-BE49-F238E27FC236}">
                <a16:creationId xmlns:a16="http://schemas.microsoft.com/office/drawing/2014/main" id="{50FAEAB1-1006-4108-9767-4EA1C37CB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970" y="3437627"/>
            <a:ext cx="6057900" cy="2724150"/>
          </a:xfrm>
          <a:prstGeom prst="rect">
            <a:avLst/>
          </a:prstGeom>
        </p:spPr>
      </p:pic>
      <p:pic>
        <p:nvPicPr>
          <p:cNvPr id="5" name="Picture 4">
            <a:extLst>
              <a:ext uri="{FF2B5EF4-FFF2-40B4-BE49-F238E27FC236}">
                <a16:creationId xmlns:a16="http://schemas.microsoft.com/office/drawing/2014/main" id="{8C42212D-EFBF-402F-B67B-FE2F8CF6B099}"/>
              </a:ext>
            </a:extLst>
          </p:cNvPr>
          <p:cNvPicPr>
            <a:picLocks noChangeAspect="1"/>
          </p:cNvPicPr>
          <p:nvPr/>
        </p:nvPicPr>
        <p:blipFill rotWithShape="1">
          <a:blip r:embed="rId3">
            <a:extLst>
              <a:ext uri="{28A0092B-C50C-407E-A947-70E740481C1C}">
                <a14:useLocalDpi xmlns:a14="http://schemas.microsoft.com/office/drawing/2010/main" val="0"/>
              </a:ext>
            </a:extLst>
          </a:blip>
          <a:srcRect t="55730" r="51862"/>
          <a:stretch/>
        </p:blipFill>
        <p:spPr>
          <a:xfrm>
            <a:off x="230176" y="1222624"/>
            <a:ext cx="4338641" cy="3036013"/>
          </a:xfrm>
          <a:prstGeom prst="rect">
            <a:avLst/>
          </a:prstGeom>
        </p:spPr>
      </p:pic>
      <p:cxnSp>
        <p:nvCxnSpPr>
          <p:cNvPr id="7" name="Straight Arrow Connector 6">
            <a:extLst>
              <a:ext uri="{FF2B5EF4-FFF2-40B4-BE49-F238E27FC236}">
                <a16:creationId xmlns:a16="http://schemas.microsoft.com/office/drawing/2014/main" id="{33452736-2669-4E93-8AE0-23666CEF2FF0}"/>
              </a:ext>
            </a:extLst>
          </p:cNvPr>
          <p:cNvCxnSpPr/>
          <p:nvPr/>
        </p:nvCxnSpPr>
        <p:spPr>
          <a:xfrm>
            <a:off x="4099389" y="2393879"/>
            <a:ext cx="3750067" cy="1150705"/>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043D191-D2A4-4A57-A6EC-308FC59F88A8}"/>
              </a:ext>
            </a:extLst>
          </p:cNvPr>
          <p:cNvSpPr txBox="1"/>
          <p:nvPr/>
        </p:nvSpPr>
        <p:spPr>
          <a:xfrm>
            <a:off x="7206303" y="976761"/>
            <a:ext cx="3431646" cy="1938992"/>
          </a:xfrm>
          <a:prstGeom prst="rect">
            <a:avLst/>
          </a:prstGeom>
          <a:noFill/>
        </p:spPr>
        <p:txBody>
          <a:bodyPr wrap="square" rtlCol="0">
            <a:spAutoFit/>
          </a:bodyPr>
          <a:lstStyle/>
          <a:p>
            <a:r>
              <a:rPr lang="en-US" sz="2400" dirty="0"/>
              <a:t>No, it isn’t appropriate to use a gas gravity that was generated at 404 psia in a model that is being run at 289.65 psia (275 </a:t>
            </a:r>
            <a:r>
              <a:rPr lang="en-US" sz="2400" dirty="0" err="1"/>
              <a:t>psig</a:t>
            </a:r>
            <a:r>
              <a:rPr lang="en-US" sz="2400" dirty="0"/>
              <a:t>)</a:t>
            </a:r>
          </a:p>
        </p:txBody>
      </p:sp>
    </p:spTree>
    <p:extLst>
      <p:ext uri="{BB962C8B-B14F-4D97-AF65-F5344CB8AC3E}">
        <p14:creationId xmlns:p14="http://schemas.microsoft.com/office/powerpoint/2010/main" val="1736115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EB693A-7EB2-4C29-A82A-9C62632CF9DE}"/>
              </a:ext>
            </a:extLst>
          </p:cNvPr>
          <p:cNvSpPr>
            <a:spLocks noGrp="1"/>
          </p:cNvSpPr>
          <p:nvPr>
            <p:ph type="sldNum" sz="quarter" idx="12"/>
          </p:nvPr>
        </p:nvSpPr>
        <p:spPr/>
        <p:txBody>
          <a:bodyPr/>
          <a:lstStyle/>
          <a:p>
            <a:fld id="{06C8936B-D102-47D7-8B09-EBB4DAED52FF}" type="slidenum">
              <a:rPr lang="en-US" smtClean="0"/>
              <a:t>16</a:t>
            </a:fld>
            <a:endParaRPr lang="en-US"/>
          </a:p>
        </p:txBody>
      </p:sp>
      <p:sp>
        <p:nvSpPr>
          <p:cNvPr id="3" name="TextBox 2">
            <a:extLst>
              <a:ext uri="{FF2B5EF4-FFF2-40B4-BE49-F238E27FC236}">
                <a16:creationId xmlns:a16="http://schemas.microsoft.com/office/drawing/2014/main" id="{270F825A-CE15-4A90-B7FF-6F052061649E}"/>
              </a:ext>
            </a:extLst>
          </p:cNvPr>
          <p:cNvSpPr txBox="1"/>
          <p:nvPr/>
        </p:nvSpPr>
        <p:spPr>
          <a:xfrm>
            <a:off x="1562470" y="97653"/>
            <a:ext cx="7042056" cy="646331"/>
          </a:xfrm>
          <a:prstGeom prst="rect">
            <a:avLst/>
          </a:prstGeom>
          <a:noFill/>
        </p:spPr>
        <p:txBody>
          <a:bodyPr wrap="none" rtlCol="0">
            <a:spAutoFit/>
          </a:bodyPr>
          <a:lstStyle/>
          <a:p>
            <a:r>
              <a:rPr lang="en-US" sz="3600" dirty="0"/>
              <a:t>But We </a:t>
            </a:r>
            <a:r>
              <a:rPr lang="en-US" sz="3600" i="1" dirty="0"/>
              <a:t>Can</a:t>
            </a:r>
            <a:r>
              <a:rPr lang="en-US" sz="3600" dirty="0"/>
              <a:t> Run Sensitivity Analyses</a:t>
            </a:r>
            <a:endParaRPr lang="en-US" sz="3600" dirty="0">
              <a:latin typeface="Script MT Bold" panose="03040602040607080904" pitchFamily="66" charset="0"/>
            </a:endParaRPr>
          </a:p>
        </p:txBody>
      </p:sp>
      <p:graphicFrame>
        <p:nvGraphicFramePr>
          <p:cNvPr id="4" name="Chart 3">
            <a:extLst>
              <a:ext uri="{FF2B5EF4-FFF2-40B4-BE49-F238E27FC236}">
                <a16:creationId xmlns:a16="http://schemas.microsoft.com/office/drawing/2014/main" id="{6DAC2F68-323C-40E1-A456-7195B049D93F}"/>
              </a:ext>
            </a:extLst>
          </p:cNvPr>
          <p:cNvGraphicFramePr>
            <a:graphicFrameLocks/>
          </p:cNvGraphicFramePr>
          <p:nvPr>
            <p:extLst>
              <p:ext uri="{D42A27DB-BD31-4B8C-83A1-F6EECF244321}">
                <p14:modId xmlns:p14="http://schemas.microsoft.com/office/powerpoint/2010/main" val="2297669971"/>
              </p:ext>
            </p:extLst>
          </p:nvPr>
        </p:nvGraphicFramePr>
        <p:xfrm>
          <a:off x="1562470" y="770399"/>
          <a:ext cx="10396649" cy="499021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86AE99C-DD6A-40DC-9939-9EA7DAB6092A}"/>
              </a:ext>
            </a:extLst>
          </p:cNvPr>
          <p:cNvSpPr txBox="1"/>
          <p:nvPr/>
        </p:nvSpPr>
        <p:spPr>
          <a:xfrm>
            <a:off x="2542474" y="5955559"/>
            <a:ext cx="9416645" cy="830997"/>
          </a:xfrm>
          <a:prstGeom prst="rect">
            <a:avLst/>
          </a:prstGeom>
          <a:noFill/>
        </p:spPr>
        <p:txBody>
          <a:bodyPr wrap="square" rtlCol="0">
            <a:spAutoFit/>
          </a:bodyPr>
          <a:lstStyle/>
          <a:p>
            <a:r>
              <a:rPr lang="en-US" sz="2400" dirty="0"/>
              <a:t>To obtain a GOR of 193 SCF/STB using V&amp;B, we would have to input a gas gravity of 0.86.  Is that a reasonable value of gravity for our conditions?</a:t>
            </a:r>
          </a:p>
        </p:txBody>
      </p:sp>
    </p:spTree>
    <p:extLst>
      <p:ext uri="{BB962C8B-B14F-4D97-AF65-F5344CB8AC3E}">
        <p14:creationId xmlns:p14="http://schemas.microsoft.com/office/powerpoint/2010/main" val="382746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9D8DD5-2E92-465D-BE32-A3F0A896F449}"/>
              </a:ext>
            </a:extLst>
          </p:cNvPr>
          <p:cNvSpPr>
            <a:spLocks noGrp="1"/>
          </p:cNvSpPr>
          <p:nvPr>
            <p:ph type="sldNum" sz="quarter" idx="12"/>
          </p:nvPr>
        </p:nvSpPr>
        <p:spPr/>
        <p:txBody>
          <a:bodyPr/>
          <a:lstStyle/>
          <a:p>
            <a:fld id="{06C8936B-D102-47D7-8B09-EBB4DAED52FF}" type="slidenum">
              <a:rPr lang="en-US" smtClean="0"/>
              <a:t>17</a:t>
            </a:fld>
            <a:endParaRPr lang="en-US"/>
          </a:p>
        </p:txBody>
      </p:sp>
      <p:pic>
        <p:nvPicPr>
          <p:cNvPr id="4" name="Picture 3">
            <a:extLst>
              <a:ext uri="{FF2B5EF4-FFF2-40B4-BE49-F238E27FC236}">
                <a16:creationId xmlns:a16="http://schemas.microsoft.com/office/drawing/2014/main" id="{A5BD67CB-320F-4B2E-815B-F64816C30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7312"/>
            <a:ext cx="12201698" cy="4901148"/>
          </a:xfrm>
          <a:prstGeom prst="rect">
            <a:avLst/>
          </a:prstGeom>
        </p:spPr>
      </p:pic>
      <p:sp>
        <p:nvSpPr>
          <p:cNvPr id="5" name="TextBox 4">
            <a:extLst>
              <a:ext uri="{FF2B5EF4-FFF2-40B4-BE49-F238E27FC236}">
                <a16:creationId xmlns:a16="http://schemas.microsoft.com/office/drawing/2014/main" id="{68C9B1DA-1583-49C5-9521-85AEC628C902}"/>
              </a:ext>
            </a:extLst>
          </p:cNvPr>
          <p:cNvSpPr txBox="1"/>
          <p:nvPr/>
        </p:nvSpPr>
        <p:spPr>
          <a:xfrm>
            <a:off x="1562470" y="97653"/>
            <a:ext cx="8718862" cy="646331"/>
          </a:xfrm>
          <a:prstGeom prst="rect">
            <a:avLst/>
          </a:prstGeom>
          <a:noFill/>
        </p:spPr>
        <p:txBody>
          <a:bodyPr wrap="none" rtlCol="0">
            <a:spAutoFit/>
          </a:bodyPr>
          <a:lstStyle/>
          <a:p>
            <a:r>
              <a:rPr lang="en-US" sz="3600" dirty="0"/>
              <a:t>Power Function Fit of Pressure vs Gas Gravity</a:t>
            </a:r>
            <a:endParaRPr lang="en-US" sz="3600" dirty="0">
              <a:latin typeface="Script MT Bold" panose="03040602040607080904" pitchFamily="66" charset="0"/>
            </a:endParaRPr>
          </a:p>
        </p:txBody>
      </p:sp>
      <p:sp>
        <p:nvSpPr>
          <p:cNvPr id="6" name="TextBox 5">
            <a:extLst>
              <a:ext uri="{FF2B5EF4-FFF2-40B4-BE49-F238E27FC236}">
                <a16:creationId xmlns:a16="http://schemas.microsoft.com/office/drawing/2014/main" id="{3F28FBE8-BAF2-4DEF-8B2B-56260811A8C3}"/>
              </a:ext>
            </a:extLst>
          </p:cNvPr>
          <p:cNvSpPr txBox="1"/>
          <p:nvPr/>
        </p:nvSpPr>
        <p:spPr>
          <a:xfrm>
            <a:off x="92467" y="2887038"/>
            <a:ext cx="2239765" cy="2677656"/>
          </a:xfrm>
          <a:prstGeom prst="rect">
            <a:avLst/>
          </a:prstGeom>
          <a:noFill/>
        </p:spPr>
        <p:txBody>
          <a:bodyPr wrap="square" rtlCol="0">
            <a:spAutoFit/>
          </a:bodyPr>
          <a:lstStyle/>
          <a:p>
            <a:r>
              <a:rPr lang="en-US" sz="2400" dirty="0"/>
              <a:t>This is a purely mathematical, rather than a physical, model, but it does give us an indication of the trend.</a:t>
            </a:r>
          </a:p>
        </p:txBody>
      </p:sp>
      <p:sp>
        <p:nvSpPr>
          <p:cNvPr id="7" name="Oval 6">
            <a:extLst>
              <a:ext uri="{FF2B5EF4-FFF2-40B4-BE49-F238E27FC236}">
                <a16:creationId xmlns:a16="http://schemas.microsoft.com/office/drawing/2014/main" id="{DC932371-CB42-4441-AEA2-044D8734D532}"/>
              </a:ext>
            </a:extLst>
          </p:cNvPr>
          <p:cNvSpPr/>
          <p:nvPr/>
        </p:nvSpPr>
        <p:spPr>
          <a:xfrm>
            <a:off x="983762" y="2373331"/>
            <a:ext cx="1157416" cy="273922"/>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4930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C12B1-AA6C-4154-8DE8-6BCCA7EF58D3}"/>
              </a:ext>
            </a:extLst>
          </p:cNvPr>
          <p:cNvSpPr>
            <a:spLocks noGrp="1"/>
          </p:cNvSpPr>
          <p:nvPr>
            <p:ph type="sldNum" sz="quarter" idx="12"/>
          </p:nvPr>
        </p:nvSpPr>
        <p:spPr/>
        <p:txBody>
          <a:bodyPr/>
          <a:lstStyle/>
          <a:p>
            <a:fld id="{06C8936B-D102-47D7-8B09-EBB4DAED52FF}" type="slidenum">
              <a:rPr lang="en-US" smtClean="0"/>
              <a:t>18</a:t>
            </a:fld>
            <a:endParaRPr lang="en-US"/>
          </a:p>
        </p:txBody>
      </p:sp>
      <p:sp>
        <p:nvSpPr>
          <p:cNvPr id="3" name="TextBox 2">
            <a:extLst>
              <a:ext uri="{FF2B5EF4-FFF2-40B4-BE49-F238E27FC236}">
                <a16:creationId xmlns:a16="http://schemas.microsoft.com/office/drawing/2014/main" id="{1C12328A-C053-42FF-B854-04975AED25D5}"/>
              </a:ext>
            </a:extLst>
          </p:cNvPr>
          <p:cNvSpPr txBox="1"/>
          <p:nvPr/>
        </p:nvSpPr>
        <p:spPr>
          <a:xfrm>
            <a:off x="1562470" y="97653"/>
            <a:ext cx="6047938" cy="646331"/>
          </a:xfrm>
          <a:prstGeom prst="rect">
            <a:avLst/>
          </a:prstGeom>
          <a:noFill/>
        </p:spPr>
        <p:txBody>
          <a:bodyPr wrap="none" rtlCol="0">
            <a:spAutoFit/>
          </a:bodyPr>
          <a:lstStyle/>
          <a:p>
            <a:r>
              <a:rPr lang="en-US" sz="3600" dirty="0"/>
              <a:t>V&amp;B Likely Underpredicts GOR</a:t>
            </a:r>
            <a:endParaRPr lang="en-US" sz="3600" dirty="0">
              <a:latin typeface="Script MT Bold" panose="03040602040607080904" pitchFamily="66" charset="0"/>
            </a:endParaRPr>
          </a:p>
        </p:txBody>
      </p:sp>
      <p:sp>
        <p:nvSpPr>
          <p:cNvPr id="4" name="TextBox 3">
            <a:extLst>
              <a:ext uri="{FF2B5EF4-FFF2-40B4-BE49-F238E27FC236}">
                <a16:creationId xmlns:a16="http://schemas.microsoft.com/office/drawing/2014/main" id="{6731D05B-1446-4B35-B695-F889BAE4F97F}"/>
              </a:ext>
            </a:extLst>
          </p:cNvPr>
          <p:cNvSpPr txBox="1"/>
          <p:nvPr/>
        </p:nvSpPr>
        <p:spPr>
          <a:xfrm>
            <a:off x="1674253" y="1541522"/>
            <a:ext cx="9672034" cy="4524315"/>
          </a:xfrm>
          <a:prstGeom prst="rect">
            <a:avLst/>
          </a:prstGeom>
          <a:noFill/>
        </p:spPr>
        <p:txBody>
          <a:bodyPr wrap="square" rtlCol="0">
            <a:spAutoFit/>
          </a:bodyPr>
          <a:lstStyle/>
          <a:p>
            <a:r>
              <a:rPr lang="en-US" sz="2400" dirty="0"/>
              <a:t>Gas gravity ranges from 0.55 for very lean gases to 1.5 for very rich gases, with a “typical” value being 0.65. [3]</a:t>
            </a:r>
          </a:p>
          <a:p>
            <a:endParaRPr lang="en-US" sz="2400" dirty="0"/>
          </a:p>
          <a:p>
            <a:r>
              <a:rPr lang="en-US" sz="2400" dirty="0"/>
              <a:t>It is possible, though unlikely, that the initial, 3 Phase Separator gas at 275 </a:t>
            </a:r>
            <a:r>
              <a:rPr lang="en-US" sz="2400" dirty="0" err="1"/>
              <a:t>psig</a:t>
            </a:r>
            <a:r>
              <a:rPr lang="en-US" sz="2400" dirty="0"/>
              <a:t> was rich enough to have a gravity &gt; 0.85.</a:t>
            </a:r>
          </a:p>
          <a:p>
            <a:endParaRPr lang="en-US" sz="2400" dirty="0"/>
          </a:p>
          <a:p>
            <a:r>
              <a:rPr lang="en-US" sz="2400" dirty="0"/>
              <a:t>This leads us to conclude that V&amp;B likely underpredicts the GOR in this case, but we don’t know by how much unless we can obtain the true gas gravity.</a:t>
            </a:r>
          </a:p>
          <a:p>
            <a:endParaRPr lang="en-US" sz="2400" dirty="0"/>
          </a:p>
          <a:p>
            <a:r>
              <a:rPr lang="en-US" sz="2400" dirty="0"/>
              <a:t>Again, these results are from a single-stage model, which means that underprediction of flash gas is to be expected vis a vis two-stage separation</a:t>
            </a:r>
          </a:p>
          <a:p>
            <a:endParaRPr lang="en-US" sz="2400" dirty="0"/>
          </a:p>
        </p:txBody>
      </p:sp>
    </p:spTree>
    <p:extLst>
      <p:ext uri="{BB962C8B-B14F-4D97-AF65-F5344CB8AC3E}">
        <p14:creationId xmlns:p14="http://schemas.microsoft.com/office/powerpoint/2010/main" val="2395370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8B4398-D9BD-464F-A699-C39FDB62A9EA}"/>
              </a:ext>
            </a:extLst>
          </p:cNvPr>
          <p:cNvSpPr>
            <a:spLocks noGrp="1"/>
          </p:cNvSpPr>
          <p:nvPr>
            <p:ph type="sldNum" sz="quarter" idx="12"/>
          </p:nvPr>
        </p:nvSpPr>
        <p:spPr/>
        <p:txBody>
          <a:bodyPr/>
          <a:lstStyle/>
          <a:p>
            <a:fld id="{06C8936B-D102-47D7-8B09-EBB4DAED52FF}" type="slidenum">
              <a:rPr lang="en-US" smtClean="0"/>
              <a:t>19</a:t>
            </a:fld>
            <a:endParaRPr lang="en-US"/>
          </a:p>
        </p:txBody>
      </p:sp>
      <p:sp>
        <p:nvSpPr>
          <p:cNvPr id="3" name="TextBox 2">
            <a:extLst>
              <a:ext uri="{FF2B5EF4-FFF2-40B4-BE49-F238E27FC236}">
                <a16:creationId xmlns:a16="http://schemas.microsoft.com/office/drawing/2014/main" id="{EE7AA4CD-DC2F-4B03-AF77-3EA5D90FB681}"/>
              </a:ext>
            </a:extLst>
          </p:cNvPr>
          <p:cNvSpPr txBox="1"/>
          <p:nvPr/>
        </p:nvSpPr>
        <p:spPr>
          <a:xfrm>
            <a:off x="1562470" y="97653"/>
            <a:ext cx="9799990" cy="646331"/>
          </a:xfrm>
          <a:prstGeom prst="rect">
            <a:avLst/>
          </a:prstGeom>
          <a:noFill/>
        </p:spPr>
        <p:txBody>
          <a:bodyPr wrap="none" rtlCol="0">
            <a:spAutoFit/>
          </a:bodyPr>
          <a:lstStyle/>
          <a:p>
            <a:r>
              <a:rPr lang="en-US" sz="3600" dirty="0"/>
              <a:t>But, Wait!  We Found The True Gas Gravity After All!</a:t>
            </a:r>
            <a:endParaRPr lang="en-US" sz="3600" dirty="0">
              <a:latin typeface="Script MT Bold" panose="03040602040607080904" pitchFamily="66" charset="0"/>
            </a:endParaRPr>
          </a:p>
        </p:txBody>
      </p:sp>
      <p:grpSp>
        <p:nvGrpSpPr>
          <p:cNvPr id="14" name="Group 13">
            <a:extLst>
              <a:ext uri="{FF2B5EF4-FFF2-40B4-BE49-F238E27FC236}">
                <a16:creationId xmlns:a16="http://schemas.microsoft.com/office/drawing/2014/main" id="{1C8C45B4-315D-4B24-830D-8D352CC76C4A}"/>
              </a:ext>
            </a:extLst>
          </p:cNvPr>
          <p:cNvGrpSpPr/>
          <p:nvPr/>
        </p:nvGrpSpPr>
        <p:grpSpPr>
          <a:xfrm>
            <a:off x="2175908" y="1368683"/>
            <a:ext cx="5166905" cy="2060316"/>
            <a:chOff x="2175908" y="1368683"/>
            <a:chExt cx="5166905" cy="2060316"/>
          </a:xfrm>
        </p:grpSpPr>
        <p:pic>
          <p:nvPicPr>
            <p:cNvPr id="5" name="Picture 4">
              <a:extLst>
                <a:ext uri="{FF2B5EF4-FFF2-40B4-BE49-F238E27FC236}">
                  <a16:creationId xmlns:a16="http://schemas.microsoft.com/office/drawing/2014/main" id="{12250949-6F66-40CA-9813-BBF1F3445ADD}"/>
                </a:ext>
              </a:extLst>
            </p:cNvPr>
            <p:cNvPicPr>
              <a:picLocks noChangeAspect="1"/>
            </p:cNvPicPr>
            <p:nvPr/>
          </p:nvPicPr>
          <p:blipFill rotWithShape="1">
            <a:blip r:embed="rId2">
              <a:extLst>
                <a:ext uri="{28A0092B-C50C-407E-A947-70E740481C1C}">
                  <a14:useLocalDpi xmlns:a14="http://schemas.microsoft.com/office/drawing/2010/main" val="0"/>
                </a:ext>
              </a:extLst>
            </a:blip>
            <a:srcRect l="11744" t="2547" r="50000" b="92959"/>
            <a:stretch/>
          </p:blipFill>
          <p:spPr>
            <a:xfrm>
              <a:off x="2175908" y="1368683"/>
              <a:ext cx="3022477" cy="701088"/>
            </a:xfrm>
            <a:prstGeom prst="rect">
              <a:avLst/>
            </a:prstGeom>
          </p:spPr>
        </p:pic>
        <p:pic>
          <p:nvPicPr>
            <p:cNvPr id="7" name="Picture 6">
              <a:extLst>
                <a:ext uri="{FF2B5EF4-FFF2-40B4-BE49-F238E27FC236}">
                  <a16:creationId xmlns:a16="http://schemas.microsoft.com/office/drawing/2014/main" id="{9F3DCC76-0876-453E-9879-B19D7D948F89}"/>
                </a:ext>
              </a:extLst>
            </p:cNvPr>
            <p:cNvPicPr>
              <a:picLocks noChangeAspect="1"/>
            </p:cNvPicPr>
            <p:nvPr/>
          </p:nvPicPr>
          <p:blipFill rotWithShape="1">
            <a:blip r:embed="rId2">
              <a:extLst>
                <a:ext uri="{28A0092B-C50C-407E-A947-70E740481C1C}">
                  <a14:useLocalDpi xmlns:a14="http://schemas.microsoft.com/office/drawing/2010/main" val="0"/>
                </a:ext>
              </a:extLst>
            </a:blip>
            <a:srcRect l="28604" t="85787" b="4788"/>
            <a:stretch/>
          </p:blipFill>
          <p:spPr>
            <a:xfrm>
              <a:off x="2175908" y="2082348"/>
              <a:ext cx="5166905" cy="1346651"/>
            </a:xfrm>
            <a:prstGeom prst="rect">
              <a:avLst/>
            </a:prstGeom>
          </p:spPr>
        </p:pic>
        <p:sp>
          <p:nvSpPr>
            <p:cNvPr id="8" name="Oval 7">
              <a:extLst>
                <a:ext uri="{FF2B5EF4-FFF2-40B4-BE49-F238E27FC236}">
                  <a16:creationId xmlns:a16="http://schemas.microsoft.com/office/drawing/2014/main" id="{76C0B1A3-9175-498E-AFCB-BFBFE9603A2A}"/>
                </a:ext>
              </a:extLst>
            </p:cNvPr>
            <p:cNvSpPr/>
            <p:nvPr/>
          </p:nvSpPr>
          <p:spPr>
            <a:xfrm>
              <a:off x="5411195" y="2509820"/>
              <a:ext cx="1157416" cy="273922"/>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33559CC3-0DE4-4C44-A715-1CAA1BA77302}"/>
              </a:ext>
            </a:extLst>
          </p:cNvPr>
          <p:cNvSpPr txBox="1"/>
          <p:nvPr/>
        </p:nvSpPr>
        <p:spPr>
          <a:xfrm>
            <a:off x="3956580" y="4288988"/>
            <a:ext cx="3107724" cy="1200329"/>
          </a:xfrm>
          <a:prstGeom prst="rect">
            <a:avLst/>
          </a:prstGeom>
          <a:noFill/>
        </p:spPr>
        <p:txBody>
          <a:bodyPr wrap="square" rtlCol="0">
            <a:spAutoFit/>
          </a:bodyPr>
          <a:lstStyle/>
          <a:p>
            <a:r>
              <a:rPr lang="en-US" sz="2400" dirty="0"/>
              <a:t>And it is quite close to the value predicted by our power function fit.</a:t>
            </a:r>
          </a:p>
        </p:txBody>
      </p:sp>
      <p:grpSp>
        <p:nvGrpSpPr>
          <p:cNvPr id="13" name="Group 12">
            <a:extLst>
              <a:ext uri="{FF2B5EF4-FFF2-40B4-BE49-F238E27FC236}">
                <a16:creationId xmlns:a16="http://schemas.microsoft.com/office/drawing/2014/main" id="{27B2C12F-804E-4827-8532-B74B5F871865}"/>
              </a:ext>
            </a:extLst>
          </p:cNvPr>
          <p:cNvGrpSpPr/>
          <p:nvPr/>
        </p:nvGrpSpPr>
        <p:grpSpPr>
          <a:xfrm>
            <a:off x="7582328" y="3533932"/>
            <a:ext cx="2558265" cy="1866464"/>
            <a:chOff x="6811766" y="3081869"/>
            <a:chExt cx="2558265" cy="1866464"/>
          </a:xfrm>
        </p:grpSpPr>
        <p:pic>
          <p:nvPicPr>
            <p:cNvPr id="11" name="Picture 10">
              <a:extLst>
                <a:ext uri="{FF2B5EF4-FFF2-40B4-BE49-F238E27FC236}">
                  <a16:creationId xmlns:a16="http://schemas.microsoft.com/office/drawing/2014/main" id="{FEE98253-F377-4A43-9CB3-79D707FF051C}"/>
                </a:ext>
              </a:extLst>
            </p:cNvPr>
            <p:cNvPicPr>
              <a:picLocks noChangeAspect="1"/>
            </p:cNvPicPr>
            <p:nvPr/>
          </p:nvPicPr>
          <p:blipFill rotWithShape="1">
            <a:blip r:embed="rId3">
              <a:extLst>
                <a:ext uri="{28A0092B-C50C-407E-A947-70E740481C1C}">
                  <a14:useLocalDpi xmlns:a14="http://schemas.microsoft.com/office/drawing/2010/main" val="0"/>
                </a:ext>
              </a:extLst>
            </a:blip>
            <a:srcRect r="82570" b="67290"/>
            <a:stretch/>
          </p:blipFill>
          <p:spPr>
            <a:xfrm>
              <a:off x="6811766" y="3081869"/>
              <a:ext cx="2476072" cy="1866464"/>
            </a:xfrm>
            <a:prstGeom prst="rect">
              <a:avLst/>
            </a:prstGeom>
          </p:spPr>
        </p:pic>
        <p:sp>
          <p:nvSpPr>
            <p:cNvPr id="12" name="Oval 11">
              <a:extLst>
                <a:ext uri="{FF2B5EF4-FFF2-40B4-BE49-F238E27FC236}">
                  <a16:creationId xmlns:a16="http://schemas.microsoft.com/office/drawing/2014/main" id="{EF3F5521-78AB-47BB-9FC8-13D7A3F75ECB}"/>
                </a:ext>
              </a:extLst>
            </p:cNvPr>
            <p:cNvSpPr/>
            <p:nvPr/>
          </p:nvSpPr>
          <p:spPr>
            <a:xfrm>
              <a:off x="7847815" y="4645360"/>
              <a:ext cx="1522216" cy="273922"/>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1043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C81868-41BF-4A3D-9330-2D038E5F6E79}"/>
              </a:ext>
            </a:extLst>
          </p:cNvPr>
          <p:cNvSpPr>
            <a:spLocks noGrp="1"/>
          </p:cNvSpPr>
          <p:nvPr>
            <p:ph type="sldNum" sz="quarter" idx="12"/>
          </p:nvPr>
        </p:nvSpPr>
        <p:spPr/>
        <p:txBody>
          <a:bodyPr/>
          <a:lstStyle/>
          <a:p>
            <a:fld id="{06C8936B-D102-47D7-8B09-EBB4DAED52FF}" type="slidenum">
              <a:rPr lang="en-US" smtClean="0"/>
              <a:t>2</a:t>
            </a:fld>
            <a:endParaRPr lang="en-US"/>
          </a:p>
        </p:txBody>
      </p:sp>
      <p:sp>
        <p:nvSpPr>
          <p:cNvPr id="5" name="TextBox 4">
            <a:extLst>
              <a:ext uri="{FF2B5EF4-FFF2-40B4-BE49-F238E27FC236}">
                <a16:creationId xmlns:a16="http://schemas.microsoft.com/office/drawing/2014/main" id="{6588E587-6214-4B5C-9113-FC5BDEA02B84}"/>
              </a:ext>
            </a:extLst>
          </p:cNvPr>
          <p:cNvSpPr txBox="1"/>
          <p:nvPr/>
        </p:nvSpPr>
        <p:spPr>
          <a:xfrm>
            <a:off x="1562470" y="97653"/>
            <a:ext cx="10451323" cy="646331"/>
          </a:xfrm>
          <a:prstGeom prst="rect">
            <a:avLst/>
          </a:prstGeom>
          <a:noFill/>
        </p:spPr>
        <p:txBody>
          <a:bodyPr wrap="none" rtlCol="0">
            <a:spAutoFit/>
          </a:bodyPr>
          <a:lstStyle/>
          <a:p>
            <a:r>
              <a:rPr lang="en-US" sz="3600" dirty="0"/>
              <a:t>Tankless Oil Gathering Systems Will Soon Be Common</a:t>
            </a:r>
            <a:endParaRPr lang="en-US" sz="3600" dirty="0">
              <a:latin typeface="Script MT Bold" panose="03040602040607080904" pitchFamily="66" charset="0"/>
            </a:endParaRPr>
          </a:p>
        </p:txBody>
      </p:sp>
      <p:sp>
        <p:nvSpPr>
          <p:cNvPr id="6" name="Rectangle 5">
            <a:extLst>
              <a:ext uri="{FF2B5EF4-FFF2-40B4-BE49-F238E27FC236}">
                <a16:creationId xmlns:a16="http://schemas.microsoft.com/office/drawing/2014/main" id="{78D88834-FEF6-40AA-BB1A-8FEF9B8CE9CB}"/>
              </a:ext>
            </a:extLst>
          </p:cNvPr>
          <p:cNvSpPr/>
          <p:nvPr/>
        </p:nvSpPr>
        <p:spPr>
          <a:xfrm>
            <a:off x="2014151" y="3781168"/>
            <a:ext cx="247135" cy="284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1E896F4-AF57-4C6C-9083-BBEC3CBF99BE}"/>
              </a:ext>
            </a:extLst>
          </p:cNvPr>
          <p:cNvSpPr/>
          <p:nvPr/>
        </p:nvSpPr>
        <p:spPr>
          <a:xfrm>
            <a:off x="1946188" y="3098376"/>
            <a:ext cx="383059" cy="35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BCDC46A-6637-442B-BA30-AD650CACE1E1}"/>
              </a:ext>
            </a:extLst>
          </p:cNvPr>
          <p:cNvSpPr/>
          <p:nvPr/>
        </p:nvSpPr>
        <p:spPr>
          <a:xfrm>
            <a:off x="1944128" y="3606114"/>
            <a:ext cx="383059" cy="35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7E22688-A6C3-4FCA-8966-16A00DE01357}"/>
              </a:ext>
            </a:extLst>
          </p:cNvPr>
          <p:cNvSpPr/>
          <p:nvPr/>
        </p:nvSpPr>
        <p:spPr>
          <a:xfrm>
            <a:off x="2504301" y="3605084"/>
            <a:ext cx="383059" cy="35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26BCECF-7FB8-4C85-B333-3F0FCC01DFCD}"/>
              </a:ext>
            </a:extLst>
          </p:cNvPr>
          <p:cNvCxnSpPr>
            <a:cxnSpLocks/>
            <a:stCxn id="7" idx="0"/>
            <a:endCxn id="8" idx="4"/>
          </p:cNvCxnSpPr>
          <p:nvPr/>
        </p:nvCxnSpPr>
        <p:spPr>
          <a:xfrm flipH="1">
            <a:off x="2135658" y="3098376"/>
            <a:ext cx="2060" cy="859906"/>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7EDE047-6C78-445F-A2D3-112D26E0E85D}"/>
              </a:ext>
            </a:extLst>
          </p:cNvPr>
          <p:cNvCxnSpPr>
            <a:cxnSpLocks/>
            <a:stCxn id="9" idx="6"/>
            <a:endCxn id="8" idx="2"/>
          </p:cNvCxnSpPr>
          <p:nvPr/>
        </p:nvCxnSpPr>
        <p:spPr>
          <a:xfrm flipH="1">
            <a:off x="1944128" y="3781168"/>
            <a:ext cx="943232" cy="103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12" name="Cylinder 11">
            <a:extLst>
              <a:ext uri="{FF2B5EF4-FFF2-40B4-BE49-F238E27FC236}">
                <a16:creationId xmlns:a16="http://schemas.microsoft.com/office/drawing/2014/main" id="{81291EE2-89C0-41E5-84BA-D57A243CC6DD}"/>
              </a:ext>
            </a:extLst>
          </p:cNvPr>
          <p:cNvSpPr/>
          <p:nvPr/>
        </p:nvSpPr>
        <p:spPr>
          <a:xfrm rot="5400000">
            <a:off x="4003863" y="2549334"/>
            <a:ext cx="963827" cy="24636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3CDD267-77CE-49E8-9E62-4420CE286C34}"/>
              </a:ext>
            </a:extLst>
          </p:cNvPr>
          <p:cNvCxnSpPr>
            <a:cxnSpLocks/>
            <a:stCxn id="12" idx="3"/>
            <a:endCxn id="9" idx="6"/>
          </p:cNvCxnSpPr>
          <p:nvPr/>
        </p:nvCxnSpPr>
        <p:spPr>
          <a:xfrm flipH="1" flipV="1">
            <a:off x="2887360" y="3781168"/>
            <a:ext cx="366583" cy="1"/>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08A349-D347-437A-BEC8-4E0B379445C7}"/>
              </a:ext>
            </a:extLst>
          </p:cNvPr>
          <p:cNvCxnSpPr>
            <a:cxnSpLocks/>
            <a:stCxn id="12" idx="2"/>
          </p:cNvCxnSpPr>
          <p:nvPr/>
        </p:nvCxnSpPr>
        <p:spPr>
          <a:xfrm flipH="1" flipV="1">
            <a:off x="4483969" y="2339855"/>
            <a:ext cx="1808" cy="9594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E01289A-DF6C-40AE-9119-CB4282AAD19B}"/>
              </a:ext>
            </a:extLst>
          </p:cNvPr>
          <p:cNvCxnSpPr>
            <a:cxnSpLocks/>
            <a:stCxn id="12" idx="4"/>
          </p:cNvCxnSpPr>
          <p:nvPr/>
        </p:nvCxnSpPr>
        <p:spPr>
          <a:xfrm rot="16200000" flipH="1">
            <a:off x="7292681" y="1456178"/>
            <a:ext cx="1620190" cy="7233998"/>
          </a:xfrm>
          <a:prstGeom prst="bentConnector2">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5FB5D37-AB17-4426-A61F-F4F53076E6E1}"/>
              </a:ext>
            </a:extLst>
          </p:cNvPr>
          <p:cNvCxnSpPr>
            <a:cxnSpLocks/>
          </p:cNvCxnSpPr>
          <p:nvPr/>
        </p:nvCxnSpPr>
        <p:spPr>
          <a:xfrm flipV="1">
            <a:off x="5717611" y="2846090"/>
            <a:ext cx="6002164" cy="938517"/>
          </a:xfrm>
          <a:prstGeom prst="bentConnector3">
            <a:avLst>
              <a:gd name="adj1" fmla="val 50000"/>
            </a:avLst>
          </a:prstGeom>
          <a:ln w="635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FD435A2-2249-4328-8987-D2ECFBF971B3}"/>
              </a:ext>
            </a:extLst>
          </p:cNvPr>
          <p:cNvCxnSpPr>
            <a:cxnSpLocks/>
            <a:stCxn id="12" idx="1"/>
          </p:cNvCxnSpPr>
          <p:nvPr/>
        </p:nvCxnSpPr>
        <p:spPr>
          <a:xfrm flipV="1">
            <a:off x="5717611" y="3781168"/>
            <a:ext cx="6002164" cy="1"/>
          </a:xfrm>
          <a:prstGeom prst="bentConnector3">
            <a:avLst>
              <a:gd name="adj1" fmla="val 50000"/>
            </a:avLst>
          </a:prstGeom>
          <a:ln w="635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A27AAD0-E674-4F3B-816F-CC7A782413AC}"/>
              </a:ext>
            </a:extLst>
          </p:cNvPr>
          <p:cNvCxnSpPr>
            <a:cxnSpLocks/>
          </p:cNvCxnSpPr>
          <p:nvPr/>
        </p:nvCxnSpPr>
        <p:spPr>
          <a:xfrm flipV="1">
            <a:off x="5717611" y="3777730"/>
            <a:ext cx="3001082" cy="6879"/>
          </a:xfrm>
          <a:prstGeom prst="bentConnector3">
            <a:avLst>
              <a:gd name="adj1" fmla="val 50000"/>
            </a:avLst>
          </a:prstGeom>
          <a:ln w="635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1F49584-1848-43DB-87C0-EA0FCB3DF84C}"/>
              </a:ext>
            </a:extLst>
          </p:cNvPr>
          <p:cNvSpPr/>
          <p:nvPr/>
        </p:nvSpPr>
        <p:spPr>
          <a:xfrm>
            <a:off x="8531104" y="5707190"/>
            <a:ext cx="375175" cy="35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3992D1-AC40-42EC-859F-3A2451820ACE}"/>
              </a:ext>
            </a:extLst>
          </p:cNvPr>
          <p:cNvSpPr/>
          <p:nvPr/>
        </p:nvSpPr>
        <p:spPr>
          <a:xfrm>
            <a:off x="4296381" y="2741352"/>
            <a:ext cx="375175" cy="35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CEE63F02-6F60-42E9-B278-D660F1E69DED}"/>
              </a:ext>
            </a:extLst>
          </p:cNvPr>
          <p:cNvCxnSpPr/>
          <p:nvPr/>
        </p:nvCxnSpPr>
        <p:spPr>
          <a:xfrm>
            <a:off x="11742958" y="1545465"/>
            <a:ext cx="0" cy="5077757"/>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FEE6CD9-603D-44E4-846F-778AD9BC6320}"/>
              </a:ext>
            </a:extLst>
          </p:cNvPr>
          <p:cNvSpPr txBox="1"/>
          <p:nvPr/>
        </p:nvSpPr>
        <p:spPr>
          <a:xfrm>
            <a:off x="9840814" y="939810"/>
            <a:ext cx="2222083" cy="461665"/>
          </a:xfrm>
          <a:prstGeom prst="rect">
            <a:avLst/>
          </a:prstGeom>
          <a:noFill/>
        </p:spPr>
        <p:txBody>
          <a:bodyPr wrap="none" rtlCol="0">
            <a:spAutoFit/>
          </a:bodyPr>
          <a:lstStyle/>
          <a:p>
            <a:pPr algn="ctr"/>
            <a:r>
              <a:rPr lang="en-US" sz="2400" dirty="0"/>
              <a:t>Lease Boundary</a:t>
            </a:r>
          </a:p>
        </p:txBody>
      </p:sp>
      <p:sp>
        <p:nvSpPr>
          <p:cNvPr id="32" name="TextBox 31">
            <a:extLst>
              <a:ext uri="{FF2B5EF4-FFF2-40B4-BE49-F238E27FC236}">
                <a16:creationId xmlns:a16="http://schemas.microsoft.com/office/drawing/2014/main" id="{FC361B67-4527-4661-AADF-94C87E1F22EF}"/>
              </a:ext>
            </a:extLst>
          </p:cNvPr>
          <p:cNvSpPr txBox="1"/>
          <p:nvPr/>
        </p:nvSpPr>
        <p:spPr>
          <a:xfrm>
            <a:off x="5622752" y="3804855"/>
            <a:ext cx="3173241" cy="461665"/>
          </a:xfrm>
          <a:prstGeom prst="rect">
            <a:avLst/>
          </a:prstGeom>
          <a:noFill/>
        </p:spPr>
        <p:txBody>
          <a:bodyPr wrap="none" rtlCol="0">
            <a:spAutoFit/>
          </a:bodyPr>
          <a:lstStyle/>
          <a:p>
            <a:pPr algn="ctr"/>
            <a:r>
              <a:rPr lang="en-US" sz="2400" dirty="0"/>
              <a:t>High Vapor Pressure Oil</a:t>
            </a:r>
          </a:p>
        </p:txBody>
      </p:sp>
      <p:pic>
        <p:nvPicPr>
          <p:cNvPr id="1026" name="Picture 2" descr="Image result for computer">
            <a:extLst>
              <a:ext uri="{FF2B5EF4-FFF2-40B4-BE49-F238E27FC236}">
                <a16:creationId xmlns:a16="http://schemas.microsoft.com/office/drawing/2014/main" id="{44351545-C555-435E-AFA5-4E36262E8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6382" y="3336593"/>
            <a:ext cx="754746" cy="54532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A5F7AE5-8DC6-455C-9892-BEA6E4C7CA1C}"/>
              </a:ext>
            </a:extLst>
          </p:cNvPr>
          <p:cNvSpPr txBox="1"/>
          <p:nvPr/>
        </p:nvSpPr>
        <p:spPr>
          <a:xfrm>
            <a:off x="8831269" y="2285162"/>
            <a:ext cx="2788713" cy="461665"/>
          </a:xfrm>
          <a:prstGeom prst="rect">
            <a:avLst/>
          </a:prstGeom>
          <a:noFill/>
        </p:spPr>
        <p:txBody>
          <a:bodyPr wrap="none" rtlCol="0">
            <a:spAutoFit/>
          </a:bodyPr>
          <a:lstStyle/>
          <a:p>
            <a:pPr algn="ctr"/>
            <a:r>
              <a:rPr lang="en-US" sz="2400" i="1" dirty="0"/>
              <a:t>Calculated</a:t>
            </a:r>
            <a:r>
              <a:rPr lang="en-US" sz="2400" dirty="0"/>
              <a:t> Flash Gas</a:t>
            </a:r>
          </a:p>
        </p:txBody>
      </p:sp>
      <p:sp>
        <p:nvSpPr>
          <p:cNvPr id="35" name="TextBox 34">
            <a:extLst>
              <a:ext uri="{FF2B5EF4-FFF2-40B4-BE49-F238E27FC236}">
                <a16:creationId xmlns:a16="http://schemas.microsoft.com/office/drawing/2014/main" id="{BB8F3A41-9521-4149-B8BD-4BA61888F58A}"/>
              </a:ext>
            </a:extLst>
          </p:cNvPr>
          <p:cNvSpPr txBox="1"/>
          <p:nvPr/>
        </p:nvSpPr>
        <p:spPr>
          <a:xfrm>
            <a:off x="8869449" y="3804855"/>
            <a:ext cx="2821285" cy="461665"/>
          </a:xfrm>
          <a:prstGeom prst="rect">
            <a:avLst/>
          </a:prstGeom>
          <a:noFill/>
        </p:spPr>
        <p:txBody>
          <a:bodyPr wrap="none" rtlCol="0">
            <a:spAutoFit/>
          </a:bodyPr>
          <a:lstStyle/>
          <a:p>
            <a:pPr algn="ctr"/>
            <a:r>
              <a:rPr lang="en-US" sz="2400" i="1" dirty="0"/>
              <a:t>Calculated</a:t>
            </a:r>
            <a:r>
              <a:rPr lang="en-US" sz="2400" dirty="0"/>
              <a:t> Stable Oil</a:t>
            </a:r>
          </a:p>
        </p:txBody>
      </p:sp>
      <p:sp>
        <p:nvSpPr>
          <p:cNvPr id="36" name="TextBox 35">
            <a:extLst>
              <a:ext uri="{FF2B5EF4-FFF2-40B4-BE49-F238E27FC236}">
                <a16:creationId xmlns:a16="http://schemas.microsoft.com/office/drawing/2014/main" id="{76DA7A9D-CEC5-4431-BD9A-02061D466605}"/>
              </a:ext>
            </a:extLst>
          </p:cNvPr>
          <p:cNvSpPr txBox="1"/>
          <p:nvPr/>
        </p:nvSpPr>
        <p:spPr>
          <a:xfrm>
            <a:off x="3495171" y="1925891"/>
            <a:ext cx="1977594" cy="461665"/>
          </a:xfrm>
          <a:prstGeom prst="rect">
            <a:avLst/>
          </a:prstGeom>
          <a:noFill/>
        </p:spPr>
        <p:txBody>
          <a:bodyPr wrap="none" rtlCol="0">
            <a:spAutoFit/>
          </a:bodyPr>
          <a:lstStyle/>
          <a:p>
            <a:pPr algn="ctr"/>
            <a:r>
              <a:rPr lang="en-US" sz="2400" dirty="0"/>
              <a:t>Measured Gas</a:t>
            </a:r>
          </a:p>
        </p:txBody>
      </p:sp>
      <p:sp>
        <p:nvSpPr>
          <p:cNvPr id="37" name="TextBox 36">
            <a:extLst>
              <a:ext uri="{FF2B5EF4-FFF2-40B4-BE49-F238E27FC236}">
                <a16:creationId xmlns:a16="http://schemas.microsoft.com/office/drawing/2014/main" id="{9E9D5CB0-92A9-4DC1-A319-F197AE7B66E9}"/>
              </a:ext>
            </a:extLst>
          </p:cNvPr>
          <p:cNvSpPr txBox="1"/>
          <p:nvPr/>
        </p:nvSpPr>
        <p:spPr>
          <a:xfrm>
            <a:off x="7657156" y="6017567"/>
            <a:ext cx="2277675" cy="461665"/>
          </a:xfrm>
          <a:prstGeom prst="rect">
            <a:avLst/>
          </a:prstGeom>
          <a:noFill/>
        </p:spPr>
        <p:txBody>
          <a:bodyPr wrap="none" rtlCol="0">
            <a:spAutoFit/>
          </a:bodyPr>
          <a:lstStyle/>
          <a:p>
            <a:pPr algn="ctr"/>
            <a:r>
              <a:rPr lang="en-US" sz="2400" dirty="0"/>
              <a:t>Measured Water</a:t>
            </a:r>
          </a:p>
        </p:txBody>
      </p:sp>
    </p:spTree>
    <p:extLst>
      <p:ext uri="{BB962C8B-B14F-4D97-AF65-F5344CB8AC3E}">
        <p14:creationId xmlns:p14="http://schemas.microsoft.com/office/powerpoint/2010/main" val="1652469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70F4AE-CA3A-4C21-B3F3-F4FE2923CB64}"/>
              </a:ext>
            </a:extLst>
          </p:cNvPr>
          <p:cNvSpPr>
            <a:spLocks noGrp="1"/>
          </p:cNvSpPr>
          <p:nvPr>
            <p:ph type="sldNum" sz="quarter" idx="12"/>
          </p:nvPr>
        </p:nvSpPr>
        <p:spPr/>
        <p:txBody>
          <a:bodyPr/>
          <a:lstStyle/>
          <a:p>
            <a:fld id="{06C8936B-D102-47D7-8B09-EBB4DAED52FF}" type="slidenum">
              <a:rPr lang="en-US" smtClean="0"/>
              <a:t>20</a:t>
            </a:fld>
            <a:endParaRPr lang="en-US"/>
          </a:p>
        </p:txBody>
      </p:sp>
      <p:sp>
        <p:nvSpPr>
          <p:cNvPr id="3" name="TextBox 2">
            <a:extLst>
              <a:ext uri="{FF2B5EF4-FFF2-40B4-BE49-F238E27FC236}">
                <a16:creationId xmlns:a16="http://schemas.microsoft.com/office/drawing/2014/main" id="{044C5831-988A-4CCA-8E00-82C135EE3A3B}"/>
              </a:ext>
            </a:extLst>
          </p:cNvPr>
          <p:cNvSpPr txBox="1"/>
          <p:nvPr/>
        </p:nvSpPr>
        <p:spPr>
          <a:xfrm>
            <a:off x="1562470" y="97653"/>
            <a:ext cx="9877127" cy="646331"/>
          </a:xfrm>
          <a:prstGeom prst="rect">
            <a:avLst/>
          </a:prstGeom>
          <a:noFill/>
        </p:spPr>
        <p:txBody>
          <a:bodyPr wrap="none" rtlCol="0">
            <a:spAutoFit/>
          </a:bodyPr>
          <a:lstStyle/>
          <a:p>
            <a:r>
              <a:rPr lang="en-US" sz="3600" dirty="0" err="1"/>
              <a:t>Recomparison</a:t>
            </a:r>
            <a:r>
              <a:rPr lang="en-US" sz="3600" dirty="0"/>
              <a:t> to Vasquez-</a:t>
            </a:r>
            <a:r>
              <a:rPr lang="en-US" sz="3600" dirty="0" err="1"/>
              <a:t>Beggs</a:t>
            </a:r>
            <a:r>
              <a:rPr lang="en-US" sz="3600" dirty="0"/>
              <a:t> (V&amp;B) Correlation</a:t>
            </a:r>
            <a:endParaRPr lang="en-US" sz="3600" dirty="0">
              <a:latin typeface="Script MT Bold" panose="03040602040607080904" pitchFamily="66" charset="0"/>
            </a:endParaRPr>
          </a:p>
        </p:txBody>
      </p:sp>
      <p:pic>
        <p:nvPicPr>
          <p:cNvPr id="6" name="Picture 5">
            <a:extLst>
              <a:ext uri="{FF2B5EF4-FFF2-40B4-BE49-F238E27FC236}">
                <a16:creationId xmlns:a16="http://schemas.microsoft.com/office/drawing/2014/main" id="{36FAEAB4-BDC7-4E23-AC91-E1CA87A43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18" y="974492"/>
            <a:ext cx="12050293" cy="1789256"/>
          </a:xfrm>
          <a:prstGeom prst="rect">
            <a:avLst/>
          </a:prstGeom>
        </p:spPr>
      </p:pic>
      <p:sp>
        <p:nvSpPr>
          <p:cNvPr id="7" name="Oval 6">
            <a:extLst>
              <a:ext uri="{FF2B5EF4-FFF2-40B4-BE49-F238E27FC236}">
                <a16:creationId xmlns:a16="http://schemas.microsoft.com/office/drawing/2014/main" id="{E43860E2-82D3-49A9-A3F8-84E7B001F50E}"/>
              </a:ext>
            </a:extLst>
          </p:cNvPr>
          <p:cNvSpPr/>
          <p:nvPr/>
        </p:nvSpPr>
        <p:spPr>
          <a:xfrm>
            <a:off x="7695415" y="2530922"/>
            <a:ext cx="1157416" cy="273922"/>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9A056D-1BB7-4E6C-8F36-2E7DF01DD1F5}"/>
              </a:ext>
            </a:extLst>
          </p:cNvPr>
          <p:cNvSpPr txBox="1"/>
          <p:nvPr/>
        </p:nvSpPr>
        <p:spPr>
          <a:xfrm>
            <a:off x="3788701" y="3816376"/>
            <a:ext cx="5064130" cy="1569660"/>
          </a:xfrm>
          <a:prstGeom prst="rect">
            <a:avLst/>
          </a:prstGeom>
          <a:noFill/>
        </p:spPr>
        <p:txBody>
          <a:bodyPr wrap="square" rtlCol="0">
            <a:spAutoFit/>
          </a:bodyPr>
          <a:lstStyle/>
          <a:p>
            <a:r>
              <a:rPr lang="en-US" sz="2400" dirty="0"/>
              <a:t>So, in conclusion, V&amp;B underpredicts flash gas by 13% in this case.  Recall that the new GLO flash calculation tool underpredicted flash gas by only 5%.</a:t>
            </a:r>
          </a:p>
        </p:txBody>
      </p:sp>
    </p:spTree>
    <p:extLst>
      <p:ext uri="{BB962C8B-B14F-4D97-AF65-F5344CB8AC3E}">
        <p14:creationId xmlns:p14="http://schemas.microsoft.com/office/powerpoint/2010/main" val="4016450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FDB9E8-1B63-4D10-BC9B-B376929BA7CE}"/>
              </a:ext>
            </a:extLst>
          </p:cNvPr>
          <p:cNvSpPr>
            <a:spLocks noGrp="1"/>
          </p:cNvSpPr>
          <p:nvPr>
            <p:ph type="sldNum" sz="quarter" idx="12"/>
          </p:nvPr>
        </p:nvSpPr>
        <p:spPr/>
        <p:txBody>
          <a:bodyPr/>
          <a:lstStyle/>
          <a:p>
            <a:fld id="{06C8936B-D102-47D7-8B09-EBB4DAED52FF}" type="slidenum">
              <a:rPr lang="en-US" smtClean="0"/>
              <a:t>21</a:t>
            </a:fld>
            <a:endParaRPr lang="en-US"/>
          </a:p>
        </p:txBody>
      </p:sp>
      <p:pic>
        <p:nvPicPr>
          <p:cNvPr id="3" name="Picture 2">
            <a:extLst>
              <a:ext uri="{FF2B5EF4-FFF2-40B4-BE49-F238E27FC236}">
                <a16:creationId xmlns:a16="http://schemas.microsoft.com/office/drawing/2014/main" id="{8DEFE8C1-C23D-4E4C-B1F9-3BD0CB42957C}"/>
              </a:ext>
            </a:extLst>
          </p:cNvPr>
          <p:cNvPicPr>
            <a:picLocks noChangeAspect="1"/>
          </p:cNvPicPr>
          <p:nvPr/>
        </p:nvPicPr>
        <p:blipFill rotWithShape="1">
          <a:blip r:embed="rId2"/>
          <a:srcRect l="26725" t="39782" r="62817" b="42207"/>
          <a:stretch/>
        </p:blipFill>
        <p:spPr>
          <a:xfrm>
            <a:off x="5818985" y="1034602"/>
            <a:ext cx="6212911" cy="3009363"/>
          </a:xfrm>
          <a:prstGeom prst="rect">
            <a:avLst/>
          </a:prstGeom>
        </p:spPr>
      </p:pic>
      <p:pic>
        <p:nvPicPr>
          <p:cNvPr id="4" name="Picture 3">
            <a:extLst>
              <a:ext uri="{FF2B5EF4-FFF2-40B4-BE49-F238E27FC236}">
                <a16:creationId xmlns:a16="http://schemas.microsoft.com/office/drawing/2014/main" id="{585EC173-2F96-4AAD-BE3F-EBFA37B6ACFF}"/>
              </a:ext>
            </a:extLst>
          </p:cNvPr>
          <p:cNvPicPr>
            <a:picLocks noChangeAspect="1"/>
          </p:cNvPicPr>
          <p:nvPr/>
        </p:nvPicPr>
        <p:blipFill rotWithShape="1">
          <a:blip r:embed="rId3"/>
          <a:srcRect t="75822" r="89120"/>
          <a:stretch/>
        </p:blipFill>
        <p:spPr>
          <a:xfrm>
            <a:off x="160104" y="3311794"/>
            <a:ext cx="5417714" cy="3386069"/>
          </a:xfrm>
          <a:prstGeom prst="rect">
            <a:avLst/>
          </a:prstGeom>
        </p:spPr>
      </p:pic>
      <p:sp>
        <p:nvSpPr>
          <p:cNvPr id="5" name="TextBox 4">
            <a:extLst>
              <a:ext uri="{FF2B5EF4-FFF2-40B4-BE49-F238E27FC236}">
                <a16:creationId xmlns:a16="http://schemas.microsoft.com/office/drawing/2014/main" id="{339A10D0-4ED6-4080-AF5F-1DC95AF92481}"/>
              </a:ext>
            </a:extLst>
          </p:cNvPr>
          <p:cNvSpPr txBox="1"/>
          <p:nvPr/>
        </p:nvSpPr>
        <p:spPr>
          <a:xfrm>
            <a:off x="1562470" y="97653"/>
            <a:ext cx="10242869" cy="646331"/>
          </a:xfrm>
          <a:prstGeom prst="rect">
            <a:avLst/>
          </a:prstGeom>
          <a:noFill/>
        </p:spPr>
        <p:txBody>
          <a:bodyPr wrap="none" rtlCol="0">
            <a:spAutoFit/>
          </a:bodyPr>
          <a:lstStyle/>
          <a:p>
            <a:r>
              <a:rPr lang="en-US" sz="3600" dirty="0"/>
              <a:t>Initial Version of Flash Tool Available Now on O: Drive</a:t>
            </a:r>
            <a:endParaRPr lang="en-US" sz="3600" dirty="0">
              <a:latin typeface="Script MT Bold" panose="03040602040607080904" pitchFamily="66" charset="0"/>
            </a:endParaRPr>
          </a:p>
        </p:txBody>
      </p:sp>
      <p:sp>
        <p:nvSpPr>
          <p:cNvPr id="6" name="Oval 5">
            <a:extLst>
              <a:ext uri="{FF2B5EF4-FFF2-40B4-BE49-F238E27FC236}">
                <a16:creationId xmlns:a16="http://schemas.microsoft.com/office/drawing/2014/main" id="{E471755F-09CA-445F-A6BF-88993D8953FF}"/>
              </a:ext>
            </a:extLst>
          </p:cNvPr>
          <p:cNvSpPr/>
          <p:nvPr/>
        </p:nvSpPr>
        <p:spPr>
          <a:xfrm>
            <a:off x="2768958" y="5383369"/>
            <a:ext cx="1790163" cy="68258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D3A9B84-CABA-4B41-B37E-EED7A95BC31C}"/>
              </a:ext>
            </a:extLst>
          </p:cNvPr>
          <p:cNvPicPr>
            <a:picLocks noChangeAspect="1"/>
          </p:cNvPicPr>
          <p:nvPr/>
        </p:nvPicPr>
        <p:blipFill rotWithShape="1">
          <a:blip r:embed="rId4"/>
          <a:srcRect l="31716" t="42864" r="60282" b="47208"/>
          <a:stretch/>
        </p:blipFill>
        <p:spPr>
          <a:xfrm>
            <a:off x="5818985" y="4334584"/>
            <a:ext cx="4651539" cy="1623340"/>
          </a:xfrm>
          <a:prstGeom prst="rect">
            <a:avLst/>
          </a:prstGeom>
        </p:spPr>
      </p:pic>
    </p:spTree>
    <p:extLst>
      <p:ext uri="{BB962C8B-B14F-4D97-AF65-F5344CB8AC3E}">
        <p14:creationId xmlns:p14="http://schemas.microsoft.com/office/powerpoint/2010/main" val="3649529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B0A55F-A4F2-4260-8294-34939F2DB9BA}"/>
              </a:ext>
            </a:extLst>
          </p:cNvPr>
          <p:cNvSpPr>
            <a:spLocks noGrp="1"/>
          </p:cNvSpPr>
          <p:nvPr>
            <p:ph type="sldNum" sz="quarter" idx="12"/>
          </p:nvPr>
        </p:nvSpPr>
        <p:spPr/>
        <p:txBody>
          <a:bodyPr/>
          <a:lstStyle/>
          <a:p>
            <a:fld id="{06C8936B-D102-47D7-8B09-EBB4DAED52FF}" type="slidenum">
              <a:rPr lang="en-US" smtClean="0"/>
              <a:t>22</a:t>
            </a:fld>
            <a:endParaRPr lang="en-US"/>
          </a:p>
        </p:txBody>
      </p:sp>
      <p:sp>
        <p:nvSpPr>
          <p:cNvPr id="3" name="TextBox 2">
            <a:extLst>
              <a:ext uri="{FF2B5EF4-FFF2-40B4-BE49-F238E27FC236}">
                <a16:creationId xmlns:a16="http://schemas.microsoft.com/office/drawing/2014/main" id="{8C99D0FE-C3FB-49AB-83A0-C1DB0C5A5880}"/>
              </a:ext>
            </a:extLst>
          </p:cNvPr>
          <p:cNvSpPr txBox="1"/>
          <p:nvPr/>
        </p:nvSpPr>
        <p:spPr>
          <a:xfrm>
            <a:off x="1562470" y="97653"/>
            <a:ext cx="6457345" cy="646331"/>
          </a:xfrm>
          <a:prstGeom prst="rect">
            <a:avLst/>
          </a:prstGeom>
          <a:noFill/>
        </p:spPr>
        <p:txBody>
          <a:bodyPr wrap="none" rtlCol="0">
            <a:spAutoFit/>
          </a:bodyPr>
          <a:lstStyle/>
          <a:p>
            <a:r>
              <a:rPr lang="en-US" sz="3600" dirty="0"/>
              <a:t>Try It Yourself Using Sample Data</a:t>
            </a:r>
            <a:endParaRPr lang="en-US" sz="3600" dirty="0">
              <a:latin typeface="Script MT Bold" panose="03040602040607080904" pitchFamily="66" charset="0"/>
            </a:endParaRPr>
          </a:p>
        </p:txBody>
      </p:sp>
      <p:pic>
        <p:nvPicPr>
          <p:cNvPr id="4" name="Picture 3">
            <a:extLst>
              <a:ext uri="{FF2B5EF4-FFF2-40B4-BE49-F238E27FC236}">
                <a16:creationId xmlns:a16="http://schemas.microsoft.com/office/drawing/2014/main" id="{49F54776-F44E-4783-85A3-F09366B144BB}"/>
              </a:ext>
            </a:extLst>
          </p:cNvPr>
          <p:cNvPicPr>
            <a:picLocks noChangeAspect="1"/>
          </p:cNvPicPr>
          <p:nvPr/>
        </p:nvPicPr>
        <p:blipFill rotWithShape="1">
          <a:blip r:embed="rId2"/>
          <a:srcRect l="567" t="20609" r="51197" b="9084"/>
          <a:stretch/>
        </p:blipFill>
        <p:spPr>
          <a:xfrm>
            <a:off x="64394" y="969135"/>
            <a:ext cx="12050332" cy="4939898"/>
          </a:xfrm>
          <a:prstGeom prst="rect">
            <a:avLst/>
          </a:prstGeom>
        </p:spPr>
      </p:pic>
      <p:sp>
        <p:nvSpPr>
          <p:cNvPr id="5" name="TextBox 4">
            <a:extLst>
              <a:ext uri="{FF2B5EF4-FFF2-40B4-BE49-F238E27FC236}">
                <a16:creationId xmlns:a16="http://schemas.microsoft.com/office/drawing/2014/main" id="{54A754A6-EB8E-4313-91FF-AB95267764AB}"/>
              </a:ext>
            </a:extLst>
          </p:cNvPr>
          <p:cNvSpPr txBox="1"/>
          <p:nvPr/>
        </p:nvSpPr>
        <p:spPr>
          <a:xfrm>
            <a:off x="2253802" y="6199031"/>
            <a:ext cx="10434077" cy="461665"/>
          </a:xfrm>
          <a:prstGeom prst="rect">
            <a:avLst/>
          </a:prstGeom>
          <a:noFill/>
        </p:spPr>
        <p:txBody>
          <a:bodyPr wrap="square" rtlCol="0">
            <a:spAutoFit/>
          </a:bodyPr>
          <a:lstStyle/>
          <a:p>
            <a:r>
              <a:rPr lang="en-US" sz="2400" dirty="0"/>
              <a:t>Can you match the Volumes using the GLO tool?  How close is “close enough”</a:t>
            </a:r>
          </a:p>
        </p:txBody>
      </p:sp>
    </p:spTree>
    <p:extLst>
      <p:ext uri="{BB962C8B-B14F-4D97-AF65-F5344CB8AC3E}">
        <p14:creationId xmlns:p14="http://schemas.microsoft.com/office/powerpoint/2010/main" val="3976949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48CF9B-DF84-4512-B317-BBF9E6C81D19}"/>
              </a:ext>
            </a:extLst>
          </p:cNvPr>
          <p:cNvSpPr>
            <a:spLocks noGrp="1"/>
          </p:cNvSpPr>
          <p:nvPr>
            <p:ph type="sldNum" sz="quarter" idx="12"/>
          </p:nvPr>
        </p:nvSpPr>
        <p:spPr/>
        <p:txBody>
          <a:bodyPr/>
          <a:lstStyle/>
          <a:p>
            <a:fld id="{06C8936B-D102-47D7-8B09-EBB4DAED52FF}" type="slidenum">
              <a:rPr lang="en-US" smtClean="0"/>
              <a:t>23</a:t>
            </a:fld>
            <a:endParaRPr lang="en-US"/>
          </a:p>
        </p:txBody>
      </p:sp>
      <p:sp>
        <p:nvSpPr>
          <p:cNvPr id="3" name="TextBox 2">
            <a:extLst>
              <a:ext uri="{FF2B5EF4-FFF2-40B4-BE49-F238E27FC236}">
                <a16:creationId xmlns:a16="http://schemas.microsoft.com/office/drawing/2014/main" id="{4529AAF6-5220-420F-803E-521911DEDF3E}"/>
              </a:ext>
            </a:extLst>
          </p:cNvPr>
          <p:cNvSpPr txBox="1"/>
          <p:nvPr/>
        </p:nvSpPr>
        <p:spPr>
          <a:xfrm>
            <a:off x="1562470" y="97653"/>
            <a:ext cx="6602320" cy="646331"/>
          </a:xfrm>
          <a:prstGeom prst="rect">
            <a:avLst/>
          </a:prstGeom>
          <a:noFill/>
        </p:spPr>
        <p:txBody>
          <a:bodyPr wrap="none" rtlCol="0">
            <a:spAutoFit/>
          </a:bodyPr>
          <a:lstStyle/>
          <a:p>
            <a:r>
              <a:rPr lang="en-US" sz="3600" dirty="0"/>
              <a:t>Model Calibration Can Be Difficult</a:t>
            </a:r>
            <a:endParaRPr lang="en-US" sz="3600" dirty="0">
              <a:latin typeface="Script MT Bold" panose="03040602040607080904" pitchFamily="66" charset="0"/>
            </a:endParaRPr>
          </a:p>
        </p:txBody>
      </p:sp>
      <p:sp>
        <p:nvSpPr>
          <p:cNvPr id="4" name="TextBox 3">
            <a:extLst>
              <a:ext uri="{FF2B5EF4-FFF2-40B4-BE49-F238E27FC236}">
                <a16:creationId xmlns:a16="http://schemas.microsoft.com/office/drawing/2014/main" id="{8A7142B1-9AD7-40B5-8C0D-EA21D903A0ED}"/>
              </a:ext>
            </a:extLst>
          </p:cNvPr>
          <p:cNvSpPr txBox="1"/>
          <p:nvPr/>
        </p:nvSpPr>
        <p:spPr>
          <a:xfrm>
            <a:off x="2217478" y="1227722"/>
            <a:ext cx="8909868" cy="4524315"/>
          </a:xfrm>
          <a:prstGeom prst="rect">
            <a:avLst/>
          </a:prstGeom>
          <a:noFill/>
        </p:spPr>
        <p:txBody>
          <a:bodyPr wrap="square" rtlCol="0">
            <a:spAutoFit/>
          </a:bodyPr>
          <a:lstStyle/>
          <a:p>
            <a:pPr marL="514350" indent="-514350">
              <a:buFont typeface="+mj-lt"/>
              <a:buAutoNum type="arabicPeriod"/>
            </a:pPr>
            <a:r>
              <a:rPr lang="en-US" sz="3200" dirty="0"/>
              <a:t>EOS models often must be calibrated, or “tuned” to the particular crude oil being flashed</a:t>
            </a:r>
          </a:p>
          <a:p>
            <a:pPr marL="514350" indent="-514350">
              <a:buFont typeface="+mj-lt"/>
              <a:buAutoNum type="arabicPeriod"/>
            </a:pPr>
            <a:r>
              <a:rPr lang="en-US" sz="3200" dirty="0"/>
              <a:t>Extensive tuning typically means that physical sample quality is poor</a:t>
            </a:r>
          </a:p>
          <a:p>
            <a:pPr marL="514350" indent="-514350">
              <a:buFont typeface="+mj-lt"/>
              <a:buAutoNum type="arabicPeriod"/>
            </a:pPr>
            <a:r>
              <a:rPr lang="en-US" sz="3200" dirty="0"/>
              <a:t>“PVT experiment” data is required for tuning</a:t>
            </a:r>
          </a:p>
          <a:p>
            <a:pPr marL="971550" lvl="1" indent="-514350">
              <a:buFont typeface="+mj-lt"/>
              <a:buAutoNum type="alphaLcParenR"/>
            </a:pPr>
            <a:r>
              <a:rPr lang="en-US" sz="3200" dirty="0"/>
              <a:t>For instance, the differential liberation test data shown here</a:t>
            </a:r>
          </a:p>
          <a:p>
            <a:pPr marL="514350" indent="-514350">
              <a:buFont typeface="+mj-lt"/>
              <a:buAutoNum type="arabicPeriod"/>
            </a:pPr>
            <a:r>
              <a:rPr lang="en-US" sz="3200" dirty="0"/>
              <a:t>GLO Engineering will work with you to establish guidelines for reasonable uncertainty bounds</a:t>
            </a:r>
          </a:p>
        </p:txBody>
      </p:sp>
    </p:spTree>
    <p:extLst>
      <p:ext uri="{BB962C8B-B14F-4D97-AF65-F5344CB8AC3E}">
        <p14:creationId xmlns:p14="http://schemas.microsoft.com/office/powerpoint/2010/main" val="3769962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81E16E-3FCA-4F2B-8747-85E3782C9696}"/>
              </a:ext>
            </a:extLst>
          </p:cNvPr>
          <p:cNvSpPr>
            <a:spLocks noGrp="1"/>
          </p:cNvSpPr>
          <p:nvPr>
            <p:ph type="sldNum" sz="quarter" idx="12"/>
          </p:nvPr>
        </p:nvSpPr>
        <p:spPr/>
        <p:txBody>
          <a:bodyPr/>
          <a:lstStyle/>
          <a:p>
            <a:fld id="{06C8936B-D102-47D7-8B09-EBB4DAED52FF}" type="slidenum">
              <a:rPr lang="en-US" smtClean="0"/>
              <a:t>24</a:t>
            </a:fld>
            <a:endParaRPr lang="en-US"/>
          </a:p>
        </p:txBody>
      </p:sp>
      <p:sp>
        <p:nvSpPr>
          <p:cNvPr id="3" name="TextBox 2">
            <a:extLst>
              <a:ext uri="{FF2B5EF4-FFF2-40B4-BE49-F238E27FC236}">
                <a16:creationId xmlns:a16="http://schemas.microsoft.com/office/drawing/2014/main" id="{71173E02-F7FA-4F20-B0F9-D93FB86290AB}"/>
              </a:ext>
            </a:extLst>
          </p:cNvPr>
          <p:cNvSpPr txBox="1"/>
          <p:nvPr/>
        </p:nvSpPr>
        <p:spPr>
          <a:xfrm>
            <a:off x="1562470" y="97653"/>
            <a:ext cx="2521781" cy="646331"/>
          </a:xfrm>
          <a:prstGeom prst="rect">
            <a:avLst/>
          </a:prstGeom>
          <a:noFill/>
        </p:spPr>
        <p:txBody>
          <a:bodyPr wrap="none" rtlCol="0">
            <a:spAutoFit/>
          </a:bodyPr>
          <a:lstStyle/>
          <a:p>
            <a:r>
              <a:rPr lang="en-US" sz="3600" dirty="0"/>
              <a:t>Future Work</a:t>
            </a:r>
            <a:endParaRPr lang="en-US" sz="3600" dirty="0">
              <a:latin typeface="Script MT Bold" panose="03040602040607080904" pitchFamily="66" charset="0"/>
            </a:endParaRPr>
          </a:p>
        </p:txBody>
      </p:sp>
      <p:sp>
        <p:nvSpPr>
          <p:cNvPr id="4" name="TextBox 3">
            <a:extLst>
              <a:ext uri="{FF2B5EF4-FFF2-40B4-BE49-F238E27FC236}">
                <a16:creationId xmlns:a16="http://schemas.microsoft.com/office/drawing/2014/main" id="{693A8474-1323-4B52-987F-CA312823A97D}"/>
              </a:ext>
            </a:extLst>
          </p:cNvPr>
          <p:cNvSpPr txBox="1"/>
          <p:nvPr/>
        </p:nvSpPr>
        <p:spPr>
          <a:xfrm>
            <a:off x="2217478" y="1227722"/>
            <a:ext cx="8909868" cy="4031873"/>
          </a:xfrm>
          <a:prstGeom prst="rect">
            <a:avLst/>
          </a:prstGeom>
          <a:noFill/>
        </p:spPr>
        <p:txBody>
          <a:bodyPr wrap="square" rtlCol="0">
            <a:spAutoFit/>
          </a:bodyPr>
          <a:lstStyle/>
          <a:p>
            <a:pPr marL="514350" indent="-514350">
              <a:buFont typeface="+mj-lt"/>
              <a:buAutoNum type="arabicPeriod"/>
            </a:pPr>
            <a:r>
              <a:rPr lang="en-US" sz="3200" dirty="0"/>
              <a:t>Support up to four separation (flash) stages</a:t>
            </a:r>
          </a:p>
          <a:p>
            <a:pPr marL="514350" indent="-514350">
              <a:buFont typeface="+mj-lt"/>
              <a:buAutoNum type="arabicPeriod"/>
            </a:pPr>
            <a:r>
              <a:rPr lang="en-US" sz="3200" dirty="0"/>
              <a:t>Connect flash to Processed Gas tab</a:t>
            </a:r>
          </a:p>
          <a:p>
            <a:pPr marL="971550" lvl="1" indent="-514350">
              <a:buFont typeface="+mj-lt"/>
              <a:buAutoNum type="alphaLcParenR"/>
            </a:pPr>
            <a:r>
              <a:rPr lang="en-US" sz="3200" dirty="0"/>
              <a:t>Automatically generate processed gas values</a:t>
            </a:r>
          </a:p>
          <a:p>
            <a:pPr marL="514350" indent="-514350">
              <a:buFont typeface="+mj-lt"/>
              <a:buAutoNum type="arabicPeriod"/>
            </a:pPr>
            <a:r>
              <a:rPr lang="en-US" sz="3200" dirty="0"/>
              <a:t>Create command line mode</a:t>
            </a:r>
          </a:p>
          <a:p>
            <a:pPr marL="971550" lvl="1" indent="-514350">
              <a:buFont typeface="+mj-lt"/>
              <a:buAutoNum type="alphaLcParenR"/>
            </a:pPr>
            <a:r>
              <a:rPr lang="en-US" sz="3200" dirty="0"/>
              <a:t>Automatically run multiple inputs as batch job</a:t>
            </a:r>
          </a:p>
          <a:p>
            <a:pPr marL="514350" indent="-514350">
              <a:buFont typeface="+mj-lt"/>
              <a:buAutoNum type="arabicPeriod"/>
            </a:pPr>
            <a:r>
              <a:rPr lang="en-US" sz="3200" dirty="0"/>
              <a:t>Automate script data input from database</a:t>
            </a:r>
          </a:p>
          <a:p>
            <a:pPr marL="971550" lvl="1" indent="-514350">
              <a:buFont typeface="+mj-lt"/>
              <a:buAutoNum type="alphaLcParenR"/>
            </a:pPr>
            <a:r>
              <a:rPr lang="en-US" sz="3200" dirty="0"/>
              <a:t>Check lease reporting values every month</a:t>
            </a:r>
          </a:p>
          <a:p>
            <a:pPr marL="971550" lvl="1" indent="-514350">
              <a:buFont typeface="+mj-lt"/>
              <a:buAutoNum type="alphaLcParenR"/>
            </a:pPr>
            <a:r>
              <a:rPr lang="en-US" sz="3200" dirty="0"/>
              <a:t>Requires data submission from lessees</a:t>
            </a:r>
          </a:p>
        </p:txBody>
      </p:sp>
    </p:spTree>
    <p:extLst>
      <p:ext uri="{BB962C8B-B14F-4D97-AF65-F5344CB8AC3E}">
        <p14:creationId xmlns:p14="http://schemas.microsoft.com/office/powerpoint/2010/main" val="922284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2B4559-A24A-476C-B317-4DE2B70BC6EC}"/>
              </a:ext>
            </a:extLst>
          </p:cNvPr>
          <p:cNvSpPr txBox="1"/>
          <p:nvPr/>
        </p:nvSpPr>
        <p:spPr>
          <a:xfrm>
            <a:off x="5147714" y="2806557"/>
            <a:ext cx="2318406" cy="646331"/>
          </a:xfrm>
          <a:prstGeom prst="rect">
            <a:avLst/>
          </a:prstGeom>
          <a:noFill/>
        </p:spPr>
        <p:txBody>
          <a:bodyPr wrap="square" rtlCol="0">
            <a:spAutoFit/>
          </a:bodyPr>
          <a:lstStyle/>
          <a:p>
            <a:r>
              <a:rPr lang="en-US" sz="3600" dirty="0"/>
              <a:t>Questions?</a:t>
            </a:r>
          </a:p>
        </p:txBody>
      </p:sp>
      <p:sp>
        <p:nvSpPr>
          <p:cNvPr id="3" name="Slide Number Placeholder 2">
            <a:extLst>
              <a:ext uri="{FF2B5EF4-FFF2-40B4-BE49-F238E27FC236}">
                <a16:creationId xmlns:a16="http://schemas.microsoft.com/office/drawing/2014/main" id="{05E56BCE-16DA-4DF4-96A6-611F7C4BF0F6}"/>
              </a:ext>
            </a:extLst>
          </p:cNvPr>
          <p:cNvSpPr>
            <a:spLocks noGrp="1"/>
          </p:cNvSpPr>
          <p:nvPr>
            <p:ph type="sldNum" sz="quarter" idx="12"/>
          </p:nvPr>
        </p:nvSpPr>
        <p:spPr/>
        <p:txBody>
          <a:bodyPr/>
          <a:lstStyle/>
          <a:p>
            <a:fld id="{06C8936B-D102-47D7-8B09-EBB4DAED52FF}" type="slidenum">
              <a:rPr lang="en-US" smtClean="0"/>
              <a:t>25</a:t>
            </a:fld>
            <a:endParaRPr lang="en-US"/>
          </a:p>
        </p:txBody>
      </p:sp>
    </p:spTree>
    <p:extLst>
      <p:ext uri="{BB962C8B-B14F-4D97-AF65-F5344CB8AC3E}">
        <p14:creationId xmlns:p14="http://schemas.microsoft.com/office/powerpoint/2010/main" val="2839578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D6334D-3AEF-482C-868B-CAE4174309D7}"/>
              </a:ext>
            </a:extLst>
          </p:cNvPr>
          <p:cNvSpPr txBox="1"/>
          <p:nvPr/>
        </p:nvSpPr>
        <p:spPr>
          <a:xfrm>
            <a:off x="1542420" y="240834"/>
            <a:ext cx="2746482" cy="1938992"/>
          </a:xfrm>
          <a:prstGeom prst="rect">
            <a:avLst/>
          </a:prstGeom>
          <a:noFill/>
        </p:spPr>
        <p:txBody>
          <a:bodyPr wrap="square" rtlCol="0">
            <a:spAutoFit/>
          </a:bodyPr>
          <a:lstStyle/>
          <a:p>
            <a:r>
              <a:rPr lang="en-US" sz="2000" dirty="0"/>
              <a:t>GLO Energy Resources relies on a library of spreadsheets for sharing engineering calculations with the Minerals Audit team</a:t>
            </a:r>
          </a:p>
        </p:txBody>
      </p:sp>
      <p:grpSp>
        <p:nvGrpSpPr>
          <p:cNvPr id="17" name="Group 16">
            <a:extLst>
              <a:ext uri="{FF2B5EF4-FFF2-40B4-BE49-F238E27FC236}">
                <a16:creationId xmlns:a16="http://schemas.microsoft.com/office/drawing/2014/main" id="{927A1DFB-97E2-4E52-A2D6-C6719154A311}"/>
              </a:ext>
            </a:extLst>
          </p:cNvPr>
          <p:cNvGrpSpPr/>
          <p:nvPr/>
        </p:nvGrpSpPr>
        <p:grpSpPr>
          <a:xfrm>
            <a:off x="1578164" y="2317943"/>
            <a:ext cx="2154144" cy="1041400"/>
            <a:chOff x="685355" y="1639349"/>
            <a:chExt cx="2154144" cy="1041400"/>
          </a:xfrm>
        </p:grpSpPr>
        <p:pic>
          <p:nvPicPr>
            <p:cNvPr id="8" name="Picture 7">
              <a:extLst>
                <a:ext uri="{FF2B5EF4-FFF2-40B4-BE49-F238E27FC236}">
                  <a16:creationId xmlns:a16="http://schemas.microsoft.com/office/drawing/2014/main" id="{8FE0EEBA-DCAE-419A-B7A6-9E7D1A9A4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55" y="1664749"/>
              <a:ext cx="569043" cy="558800"/>
            </a:xfrm>
            <a:prstGeom prst="rect">
              <a:avLst/>
            </a:prstGeom>
          </p:spPr>
        </p:pic>
        <p:pic>
          <p:nvPicPr>
            <p:cNvPr id="10" name="Picture 9">
              <a:extLst>
                <a:ext uri="{FF2B5EF4-FFF2-40B4-BE49-F238E27FC236}">
                  <a16:creationId xmlns:a16="http://schemas.microsoft.com/office/drawing/2014/main" id="{C617C5B2-3CF6-4421-9753-BB928A3C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55" y="1817149"/>
              <a:ext cx="569043" cy="558800"/>
            </a:xfrm>
            <a:prstGeom prst="rect">
              <a:avLst/>
            </a:prstGeom>
          </p:spPr>
        </p:pic>
        <p:pic>
          <p:nvPicPr>
            <p:cNvPr id="11" name="Picture 10">
              <a:extLst>
                <a:ext uri="{FF2B5EF4-FFF2-40B4-BE49-F238E27FC236}">
                  <a16:creationId xmlns:a16="http://schemas.microsoft.com/office/drawing/2014/main" id="{AD2CA1FE-BD2F-4FD3-A1B4-A23F44016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155" y="1969549"/>
              <a:ext cx="569043" cy="558800"/>
            </a:xfrm>
            <a:prstGeom prst="rect">
              <a:avLst/>
            </a:prstGeom>
          </p:spPr>
        </p:pic>
        <p:pic>
          <p:nvPicPr>
            <p:cNvPr id="12" name="Picture 11">
              <a:extLst>
                <a:ext uri="{FF2B5EF4-FFF2-40B4-BE49-F238E27FC236}">
                  <a16:creationId xmlns:a16="http://schemas.microsoft.com/office/drawing/2014/main" id="{D270B6E5-E81D-47AF-BBF8-315808E7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555" y="2121949"/>
              <a:ext cx="569043" cy="558800"/>
            </a:xfrm>
            <a:prstGeom prst="rect">
              <a:avLst/>
            </a:prstGeom>
          </p:spPr>
        </p:pic>
        <p:pic>
          <p:nvPicPr>
            <p:cNvPr id="13" name="Picture 12">
              <a:extLst>
                <a:ext uri="{FF2B5EF4-FFF2-40B4-BE49-F238E27FC236}">
                  <a16:creationId xmlns:a16="http://schemas.microsoft.com/office/drawing/2014/main" id="{F13B5CB6-A7D4-40CE-A2B0-7879CAFD5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256" y="1639349"/>
              <a:ext cx="569043" cy="558800"/>
            </a:xfrm>
            <a:prstGeom prst="rect">
              <a:avLst/>
            </a:prstGeom>
          </p:spPr>
        </p:pic>
        <p:pic>
          <p:nvPicPr>
            <p:cNvPr id="14" name="Picture 13">
              <a:extLst>
                <a:ext uri="{FF2B5EF4-FFF2-40B4-BE49-F238E27FC236}">
                  <a16:creationId xmlns:a16="http://schemas.microsoft.com/office/drawing/2014/main" id="{24E02CB7-8D8A-4763-97DC-F81F3D4A3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656" y="1791749"/>
              <a:ext cx="569043" cy="558800"/>
            </a:xfrm>
            <a:prstGeom prst="rect">
              <a:avLst/>
            </a:prstGeom>
          </p:spPr>
        </p:pic>
        <p:pic>
          <p:nvPicPr>
            <p:cNvPr id="15" name="Picture 14">
              <a:extLst>
                <a:ext uri="{FF2B5EF4-FFF2-40B4-BE49-F238E27FC236}">
                  <a16:creationId xmlns:a16="http://schemas.microsoft.com/office/drawing/2014/main" id="{B3DF8700-01F3-47AF-B4B4-DBCDCA47C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056" y="1944149"/>
              <a:ext cx="569043" cy="558800"/>
            </a:xfrm>
            <a:prstGeom prst="rect">
              <a:avLst/>
            </a:prstGeom>
          </p:spPr>
        </p:pic>
        <p:pic>
          <p:nvPicPr>
            <p:cNvPr id="16" name="Picture 15">
              <a:extLst>
                <a:ext uri="{FF2B5EF4-FFF2-40B4-BE49-F238E27FC236}">
                  <a16:creationId xmlns:a16="http://schemas.microsoft.com/office/drawing/2014/main" id="{40428705-92A6-4D3E-BCBF-8E85C2B77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456" y="2096549"/>
              <a:ext cx="569043" cy="558800"/>
            </a:xfrm>
            <a:prstGeom prst="rect">
              <a:avLst/>
            </a:prstGeom>
          </p:spPr>
        </p:pic>
      </p:grpSp>
      <p:sp>
        <p:nvSpPr>
          <p:cNvPr id="22" name="TextBox 21">
            <a:extLst>
              <a:ext uri="{FF2B5EF4-FFF2-40B4-BE49-F238E27FC236}">
                <a16:creationId xmlns:a16="http://schemas.microsoft.com/office/drawing/2014/main" id="{D084AA74-4D86-48B5-BB05-DBBD280DFBF1}"/>
              </a:ext>
            </a:extLst>
          </p:cNvPr>
          <p:cNvSpPr txBox="1"/>
          <p:nvPr/>
        </p:nvSpPr>
        <p:spPr>
          <a:xfrm>
            <a:off x="2049600" y="4954692"/>
            <a:ext cx="2638904" cy="1631216"/>
          </a:xfrm>
          <a:prstGeom prst="rect">
            <a:avLst/>
          </a:prstGeom>
          <a:noFill/>
        </p:spPr>
        <p:txBody>
          <a:bodyPr wrap="square" rtlCol="0">
            <a:spAutoFit/>
          </a:bodyPr>
          <a:lstStyle/>
          <a:p>
            <a:r>
              <a:rPr lang="en-US" sz="2000" dirty="0"/>
              <a:t>If the engineer and auditor aren’t talking about </a:t>
            </a:r>
            <a:r>
              <a:rPr lang="en-US" sz="2000" i="1" dirty="0"/>
              <a:t>exactly</a:t>
            </a:r>
            <a:r>
              <a:rPr lang="en-US" sz="2000" dirty="0"/>
              <a:t> the same calculations, then mistakes can occur.</a:t>
            </a:r>
          </a:p>
        </p:txBody>
      </p:sp>
      <p:grpSp>
        <p:nvGrpSpPr>
          <p:cNvPr id="64" name="Group 63">
            <a:extLst>
              <a:ext uri="{FF2B5EF4-FFF2-40B4-BE49-F238E27FC236}">
                <a16:creationId xmlns:a16="http://schemas.microsoft.com/office/drawing/2014/main" id="{A64F4F0A-5FC6-4169-AE3A-4FE21C59ACB0}"/>
              </a:ext>
            </a:extLst>
          </p:cNvPr>
          <p:cNvGrpSpPr/>
          <p:nvPr/>
        </p:nvGrpSpPr>
        <p:grpSpPr>
          <a:xfrm>
            <a:off x="3853252" y="3855235"/>
            <a:ext cx="3607266" cy="2669521"/>
            <a:chOff x="3853252" y="3855235"/>
            <a:chExt cx="3607266" cy="2669521"/>
          </a:xfrm>
        </p:grpSpPr>
        <p:pic>
          <p:nvPicPr>
            <p:cNvPr id="20" name="Picture 19">
              <a:extLst>
                <a:ext uri="{FF2B5EF4-FFF2-40B4-BE49-F238E27FC236}">
                  <a16:creationId xmlns:a16="http://schemas.microsoft.com/office/drawing/2014/main" id="{CCFC1932-A8B3-4337-B4FE-561547D89FA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39011" y="5255491"/>
              <a:ext cx="1331397" cy="1269265"/>
            </a:xfrm>
            <a:prstGeom prst="rect">
              <a:avLst/>
            </a:prstGeom>
          </p:spPr>
        </p:pic>
        <p:grpSp>
          <p:nvGrpSpPr>
            <p:cNvPr id="27" name="Group 26">
              <a:extLst>
                <a:ext uri="{FF2B5EF4-FFF2-40B4-BE49-F238E27FC236}">
                  <a16:creationId xmlns:a16="http://schemas.microsoft.com/office/drawing/2014/main" id="{0274DD4D-1016-469F-B4F6-1347E487B3C9}"/>
                </a:ext>
              </a:extLst>
            </p:cNvPr>
            <p:cNvGrpSpPr/>
            <p:nvPr/>
          </p:nvGrpSpPr>
          <p:grpSpPr>
            <a:xfrm>
              <a:off x="3853252" y="3855235"/>
              <a:ext cx="1297588" cy="1142553"/>
              <a:chOff x="3853252" y="3855235"/>
              <a:chExt cx="1297588" cy="1142553"/>
            </a:xfrm>
          </p:grpSpPr>
          <p:sp>
            <p:nvSpPr>
              <p:cNvPr id="24" name="Thought Bubble: Cloud 23">
                <a:extLst>
                  <a:ext uri="{FF2B5EF4-FFF2-40B4-BE49-F238E27FC236}">
                    <a16:creationId xmlns:a16="http://schemas.microsoft.com/office/drawing/2014/main" id="{FBA01B4C-989D-4D44-94EF-7006DCAB0376}"/>
                  </a:ext>
                </a:extLst>
              </p:cNvPr>
              <p:cNvSpPr/>
              <p:nvPr/>
            </p:nvSpPr>
            <p:spPr>
              <a:xfrm flipH="1">
                <a:off x="3853252" y="3855235"/>
                <a:ext cx="1297588" cy="1142553"/>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FFAFC60-A040-41DE-9999-A2EC30EBE1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993" y="4137057"/>
                <a:ext cx="795680" cy="640788"/>
              </a:xfrm>
              <a:prstGeom prst="rect">
                <a:avLst/>
              </a:prstGeom>
            </p:spPr>
          </p:pic>
        </p:grpSp>
        <p:grpSp>
          <p:nvGrpSpPr>
            <p:cNvPr id="30" name="Group 29">
              <a:extLst>
                <a:ext uri="{FF2B5EF4-FFF2-40B4-BE49-F238E27FC236}">
                  <a16:creationId xmlns:a16="http://schemas.microsoft.com/office/drawing/2014/main" id="{F00CF1F7-D120-429D-80D5-FC6BE7AA129B}"/>
                </a:ext>
              </a:extLst>
            </p:cNvPr>
            <p:cNvGrpSpPr/>
            <p:nvPr/>
          </p:nvGrpSpPr>
          <p:grpSpPr>
            <a:xfrm>
              <a:off x="5375640" y="3865023"/>
              <a:ext cx="2084878" cy="1132765"/>
              <a:chOff x="5609013" y="3865023"/>
              <a:chExt cx="2084878" cy="1132765"/>
            </a:xfrm>
          </p:grpSpPr>
          <p:sp>
            <p:nvSpPr>
              <p:cNvPr id="23" name="Thought Bubble: Cloud 22">
                <a:extLst>
                  <a:ext uri="{FF2B5EF4-FFF2-40B4-BE49-F238E27FC236}">
                    <a16:creationId xmlns:a16="http://schemas.microsoft.com/office/drawing/2014/main" id="{DCC9941F-F268-4EDB-9201-A0FBE8C4A995}"/>
                  </a:ext>
                </a:extLst>
              </p:cNvPr>
              <p:cNvSpPr/>
              <p:nvPr/>
            </p:nvSpPr>
            <p:spPr>
              <a:xfrm>
                <a:off x="5609013" y="3865023"/>
                <a:ext cx="2084878" cy="1132765"/>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9092DB3-B3CD-432A-9B7D-EAA17802A3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0408" y="4111810"/>
                <a:ext cx="1239135" cy="666035"/>
              </a:xfrm>
              <a:prstGeom prst="rect">
                <a:avLst/>
              </a:prstGeom>
            </p:spPr>
          </p:pic>
        </p:grpSp>
      </p:grpSp>
      <p:sp>
        <p:nvSpPr>
          <p:cNvPr id="31" name="Arrow: Curved Down 30">
            <a:extLst>
              <a:ext uri="{FF2B5EF4-FFF2-40B4-BE49-F238E27FC236}">
                <a16:creationId xmlns:a16="http://schemas.microsoft.com/office/drawing/2014/main" id="{4DD4AD5B-B396-410C-8041-CDAC6D8B4E19}"/>
              </a:ext>
            </a:extLst>
          </p:cNvPr>
          <p:cNvSpPr/>
          <p:nvPr/>
        </p:nvSpPr>
        <p:spPr>
          <a:xfrm>
            <a:off x="5083728" y="2984977"/>
            <a:ext cx="5031997" cy="906889"/>
          </a:xfrm>
          <a:prstGeom prst="curvedDownArrow">
            <a:avLst>
              <a:gd name="adj1" fmla="val 25000"/>
              <a:gd name="adj2" fmla="val 5862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9A62C456-3689-4C6A-AF0E-ACDE3026093C}"/>
              </a:ext>
            </a:extLst>
          </p:cNvPr>
          <p:cNvSpPr txBox="1"/>
          <p:nvPr/>
        </p:nvSpPr>
        <p:spPr>
          <a:xfrm>
            <a:off x="7405354" y="125398"/>
            <a:ext cx="4632848" cy="1631216"/>
          </a:xfrm>
          <a:prstGeom prst="rect">
            <a:avLst/>
          </a:prstGeom>
          <a:noFill/>
        </p:spPr>
        <p:txBody>
          <a:bodyPr wrap="square" rtlCol="0">
            <a:spAutoFit/>
          </a:bodyPr>
          <a:lstStyle/>
          <a:p>
            <a:r>
              <a:rPr lang="en-US" sz="2000" dirty="0"/>
              <a:t>GLO Energy Resources engineers have ported the spreadsheet library to Python, whereupon engineering calculations will be maintained on and served from the GLO network with Excel-based output.</a:t>
            </a:r>
          </a:p>
        </p:txBody>
      </p:sp>
      <p:sp>
        <p:nvSpPr>
          <p:cNvPr id="33" name="TextBox 32">
            <a:extLst>
              <a:ext uri="{FF2B5EF4-FFF2-40B4-BE49-F238E27FC236}">
                <a16:creationId xmlns:a16="http://schemas.microsoft.com/office/drawing/2014/main" id="{8C66A3C4-46FA-4496-9677-07EBF2CCD52C}"/>
              </a:ext>
            </a:extLst>
          </p:cNvPr>
          <p:cNvSpPr txBox="1"/>
          <p:nvPr/>
        </p:nvSpPr>
        <p:spPr>
          <a:xfrm>
            <a:off x="7405354" y="1843480"/>
            <a:ext cx="4632848" cy="1015663"/>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t>Single, verified source of calculations</a:t>
            </a:r>
          </a:p>
          <a:p>
            <a:pPr marL="342900" indent="-342900">
              <a:buFont typeface="Wingdings" panose="05000000000000000000" pitchFamily="2" charset="2"/>
              <a:buChar char="ü"/>
            </a:pPr>
            <a:r>
              <a:rPr lang="en-US" sz="2000" dirty="0"/>
              <a:t>Secure, transparent updates</a:t>
            </a:r>
          </a:p>
          <a:p>
            <a:pPr marL="342900" indent="-342900">
              <a:buFont typeface="Wingdings" panose="05000000000000000000" pitchFamily="2" charset="2"/>
              <a:buChar char="ü"/>
            </a:pPr>
            <a:r>
              <a:rPr lang="en-US" sz="2000" dirty="0"/>
              <a:t>Includes process simulation workflows</a:t>
            </a:r>
          </a:p>
        </p:txBody>
      </p:sp>
      <p:sp>
        <p:nvSpPr>
          <p:cNvPr id="52" name="TextBox 51">
            <a:extLst>
              <a:ext uri="{FF2B5EF4-FFF2-40B4-BE49-F238E27FC236}">
                <a16:creationId xmlns:a16="http://schemas.microsoft.com/office/drawing/2014/main" id="{556D8B80-DA5F-4B19-819D-D8E20FC28B47}"/>
              </a:ext>
            </a:extLst>
          </p:cNvPr>
          <p:cNvSpPr txBox="1"/>
          <p:nvPr/>
        </p:nvSpPr>
        <p:spPr>
          <a:xfrm>
            <a:off x="4088296" y="159391"/>
            <a:ext cx="2961070" cy="2308324"/>
          </a:xfrm>
          <a:prstGeom prst="rect">
            <a:avLst/>
          </a:prstGeom>
          <a:noFill/>
          <a:ln>
            <a:solidFill>
              <a:schemeClr val="accent1"/>
            </a:solidFill>
          </a:ln>
        </p:spPr>
        <p:txBody>
          <a:bodyPr wrap="square" rtlCol="0">
            <a:spAutoFit/>
          </a:bodyPr>
          <a:lstStyle/>
          <a:p>
            <a:pPr algn="ctr"/>
            <a:r>
              <a:rPr lang="en-US" sz="3600" dirty="0"/>
              <a:t>GLO Energy Engineering Calculation Engine Project</a:t>
            </a:r>
          </a:p>
        </p:txBody>
      </p:sp>
      <p:grpSp>
        <p:nvGrpSpPr>
          <p:cNvPr id="63" name="Group 62">
            <a:extLst>
              <a:ext uri="{FF2B5EF4-FFF2-40B4-BE49-F238E27FC236}">
                <a16:creationId xmlns:a16="http://schemas.microsoft.com/office/drawing/2014/main" id="{476B6066-5C7D-4038-A6CC-A4CB376CF865}"/>
              </a:ext>
            </a:extLst>
          </p:cNvPr>
          <p:cNvGrpSpPr/>
          <p:nvPr/>
        </p:nvGrpSpPr>
        <p:grpSpPr>
          <a:xfrm>
            <a:off x="8041643" y="3716713"/>
            <a:ext cx="3719722" cy="2928849"/>
            <a:chOff x="8041643" y="3716713"/>
            <a:chExt cx="3719722" cy="2928849"/>
          </a:xfrm>
        </p:grpSpPr>
        <p:grpSp>
          <p:nvGrpSpPr>
            <p:cNvPr id="60" name="Group 59">
              <a:extLst>
                <a:ext uri="{FF2B5EF4-FFF2-40B4-BE49-F238E27FC236}">
                  <a16:creationId xmlns:a16="http://schemas.microsoft.com/office/drawing/2014/main" id="{2A81BD03-4A03-47E5-A621-007EAA769FD7}"/>
                </a:ext>
              </a:extLst>
            </p:cNvPr>
            <p:cNvGrpSpPr/>
            <p:nvPr/>
          </p:nvGrpSpPr>
          <p:grpSpPr>
            <a:xfrm>
              <a:off x="10268125" y="3716713"/>
              <a:ext cx="1493240" cy="1450354"/>
              <a:chOff x="10268125" y="3716713"/>
              <a:chExt cx="1493240" cy="1450354"/>
            </a:xfrm>
          </p:grpSpPr>
          <p:sp>
            <p:nvSpPr>
              <p:cNvPr id="34" name="Flowchart: Magnetic Disk 33">
                <a:extLst>
                  <a:ext uri="{FF2B5EF4-FFF2-40B4-BE49-F238E27FC236}">
                    <a16:creationId xmlns:a16="http://schemas.microsoft.com/office/drawing/2014/main" id="{B1974296-6614-45D9-9104-330CB5DB9C97}"/>
                  </a:ext>
                </a:extLst>
              </p:cNvPr>
              <p:cNvSpPr/>
              <p:nvPr/>
            </p:nvSpPr>
            <p:spPr>
              <a:xfrm>
                <a:off x="10268125" y="3766656"/>
                <a:ext cx="1493240" cy="1374785"/>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60910CC7-7A0E-4F5A-A015-CF560D4582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96171" y="3716713"/>
                <a:ext cx="993154" cy="993154"/>
              </a:xfrm>
              <a:prstGeom prst="rect">
                <a:avLst/>
              </a:prstGeom>
            </p:spPr>
          </p:pic>
          <p:pic>
            <p:nvPicPr>
              <p:cNvPr id="43" name="Picture 42">
                <a:extLst>
                  <a:ext uri="{FF2B5EF4-FFF2-40B4-BE49-F238E27FC236}">
                    <a16:creationId xmlns:a16="http://schemas.microsoft.com/office/drawing/2014/main" id="{4824325E-FB74-4ED8-976F-4780CCE4CA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8571" y="3869113"/>
                <a:ext cx="993154" cy="993154"/>
              </a:xfrm>
              <a:prstGeom prst="rect">
                <a:avLst/>
              </a:prstGeom>
            </p:spPr>
          </p:pic>
          <p:pic>
            <p:nvPicPr>
              <p:cNvPr id="44" name="Picture 43">
                <a:extLst>
                  <a:ext uri="{FF2B5EF4-FFF2-40B4-BE49-F238E27FC236}">
                    <a16:creationId xmlns:a16="http://schemas.microsoft.com/office/drawing/2014/main" id="{E86E550B-A6E3-4AFC-BF3F-54848446A4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0971" y="4021513"/>
                <a:ext cx="993154" cy="993154"/>
              </a:xfrm>
              <a:prstGeom prst="rect">
                <a:avLst/>
              </a:prstGeom>
            </p:spPr>
          </p:pic>
          <p:pic>
            <p:nvPicPr>
              <p:cNvPr id="45" name="Picture 44">
                <a:extLst>
                  <a:ext uri="{FF2B5EF4-FFF2-40B4-BE49-F238E27FC236}">
                    <a16:creationId xmlns:a16="http://schemas.microsoft.com/office/drawing/2014/main" id="{DCC0CF22-017D-481B-AB92-FD27CF06E5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03037" y="4173913"/>
                <a:ext cx="993154" cy="993154"/>
              </a:xfrm>
              <a:prstGeom prst="rect">
                <a:avLst/>
              </a:prstGeom>
            </p:spPr>
          </p:pic>
        </p:grpSp>
        <p:grpSp>
          <p:nvGrpSpPr>
            <p:cNvPr id="61" name="Group 60">
              <a:extLst>
                <a:ext uri="{FF2B5EF4-FFF2-40B4-BE49-F238E27FC236}">
                  <a16:creationId xmlns:a16="http://schemas.microsoft.com/office/drawing/2014/main" id="{308E07C6-27EC-41B9-A0B2-DF13F2664853}"/>
                </a:ext>
              </a:extLst>
            </p:cNvPr>
            <p:cNvGrpSpPr/>
            <p:nvPr/>
          </p:nvGrpSpPr>
          <p:grpSpPr>
            <a:xfrm>
              <a:off x="8089113" y="3766657"/>
              <a:ext cx="1493240" cy="1374784"/>
              <a:chOff x="8089113" y="3766657"/>
              <a:chExt cx="1493240" cy="1374784"/>
            </a:xfrm>
          </p:grpSpPr>
          <p:pic>
            <p:nvPicPr>
              <p:cNvPr id="49" name="Picture 48">
                <a:extLst>
                  <a:ext uri="{FF2B5EF4-FFF2-40B4-BE49-F238E27FC236}">
                    <a16:creationId xmlns:a16="http://schemas.microsoft.com/office/drawing/2014/main" id="{EB5B7C86-1449-42A1-995B-742B7B678B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1382" y="4003121"/>
                <a:ext cx="1395430" cy="883412"/>
              </a:xfrm>
              <a:prstGeom prst="rect">
                <a:avLst/>
              </a:prstGeom>
            </p:spPr>
          </p:pic>
          <p:sp>
            <p:nvSpPr>
              <p:cNvPr id="35" name="Flowchart: Magnetic Disk 34">
                <a:extLst>
                  <a:ext uri="{FF2B5EF4-FFF2-40B4-BE49-F238E27FC236}">
                    <a16:creationId xmlns:a16="http://schemas.microsoft.com/office/drawing/2014/main" id="{03EC9420-9E35-4F25-8E34-B0C74CCA59EF}"/>
                  </a:ext>
                </a:extLst>
              </p:cNvPr>
              <p:cNvSpPr/>
              <p:nvPr/>
            </p:nvSpPr>
            <p:spPr>
              <a:xfrm>
                <a:off x="8089113" y="3766657"/>
                <a:ext cx="1493240" cy="137478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Arrow: Left 49">
              <a:extLst>
                <a:ext uri="{FF2B5EF4-FFF2-40B4-BE49-F238E27FC236}">
                  <a16:creationId xmlns:a16="http://schemas.microsoft.com/office/drawing/2014/main" id="{1B3DA566-0894-4296-8471-C14138300470}"/>
                </a:ext>
              </a:extLst>
            </p:cNvPr>
            <p:cNvSpPr/>
            <p:nvPr/>
          </p:nvSpPr>
          <p:spPr>
            <a:xfrm>
              <a:off x="9622454" y="4207915"/>
              <a:ext cx="577525" cy="2369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Left 50">
              <a:extLst>
                <a:ext uri="{FF2B5EF4-FFF2-40B4-BE49-F238E27FC236}">
                  <a16:creationId xmlns:a16="http://schemas.microsoft.com/office/drawing/2014/main" id="{B50CBE45-C847-42A9-A896-76E65678EA18}"/>
                </a:ext>
              </a:extLst>
            </p:cNvPr>
            <p:cNvSpPr/>
            <p:nvPr/>
          </p:nvSpPr>
          <p:spPr>
            <a:xfrm flipH="1">
              <a:off x="9650499" y="4552034"/>
              <a:ext cx="577525" cy="2369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F148E777-3E3E-4E76-8B3E-5E006A719021}"/>
                </a:ext>
              </a:extLst>
            </p:cNvPr>
            <p:cNvSpPr txBox="1"/>
            <p:nvPr/>
          </p:nvSpPr>
          <p:spPr>
            <a:xfrm>
              <a:off x="9996188" y="5570245"/>
              <a:ext cx="1136625" cy="400110"/>
            </a:xfrm>
            <a:prstGeom prst="rect">
              <a:avLst/>
            </a:prstGeom>
            <a:noFill/>
          </p:spPr>
          <p:txBody>
            <a:bodyPr wrap="square" rtlCol="0">
              <a:spAutoFit/>
            </a:bodyPr>
            <a:lstStyle/>
            <a:p>
              <a:r>
                <a:rPr lang="en-US" sz="2000" dirty="0" err="1"/>
                <a:t>xlwings</a:t>
              </a:r>
              <a:endParaRPr lang="en-US" sz="2000" dirty="0"/>
            </a:p>
          </p:txBody>
        </p:sp>
        <p:sp>
          <p:nvSpPr>
            <p:cNvPr id="56" name="Arrow: Curved Up 55">
              <a:extLst>
                <a:ext uri="{FF2B5EF4-FFF2-40B4-BE49-F238E27FC236}">
                  <a16:creationId xmlns:a16="http://schemas.microsoft.com/office/drawing/2014/main" id="{CF89DB87-0947-480E-86D7-40F4A39F8AF2}"/>
                </a:ext>
              </a:extLst>
            </p:cNvPr>
            <p:cNvSpPr/>
            <p:nvPr/>
          </p:nvSpPr>
          <p:spPr>
            <a:xfrm rot="17935684">
              <a:off x="11136302" y="5563444"/>
              <a:ext cx="822121" cy="35967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Curved Up 56">
              <a:extLst>
                <a:ext uri="{FF2B5EF4-FFF2-40B4-BE49-F238E27FC236}">
                  <a16:creationId xmlns:a16="http://schemas.microsoft.com/office/drawing/2014/main" id="{4E265152-F823-4DCB-AD65-23413B075915}"/>
                </a:ext>
              </a:extLst>
            </p:cNvPr>
            <p:cNvSpPr/>
            <p:nvPr/>
          </p:nvSpPr>
          <p:spPr>
            <a:xfrm flipH="1" flipV="1">
              <a:off x="9115751" y="5246147"/>
              <a:ext cx="822121" cy="35967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2" name="Group 61">
              <a:extLst>
                <a:ext uri="{FF2B5EF4-FFF2-40B4-BE49-F238E27FC236}">
                  <a16:creationId xmlns:a16="http://schemas.microsoft.com/office/drawing/2014/main" id="{B3F566BF-7164-4273-AD42-198A97A3CA43}"/>
                </a:ext>
              </a:extLst>
            </p:cNvPr>
            <p:cNvGrpSpPr/>
            <p:nvPr/>
          </p:nvGrpSpPr>
          <p:grpSpPr>
            <a:xfrm>
              <a:off x="8041643" y="5449453"/>
              <a:ext cx="1485169" cy="1196109"/>
              <a:chOff x="8041643" y="5449453"/>
              <a:chExt cx="1485169" cy="1196109"/>
            </a:xfrm>
          </p:grpSpPr>
          <p:pic>
            <p:nvPicPr>
              <p:cNvPr id="54" name="Picture 53">
                <a:extLst>
                  <a:ext uri="{FF2B5EF4-FFF2-40B4-BE49-F238E27FC236}">
                    <a16:creationId xmlns:a16="http://schemas.microsoft.com/office/drawing/2014/main" id="{4528F0B7-0B65-4BF0-8EF0-481C4C1DD5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041643" y="5449453"/>
                <a:ext cx="1485169" cy="1196109"/>
              </a:xfrm>
              <a:prstGeom prst="rect">
                <a:avLst/>
              </a:prstGeom>
            </p:spPr>
          </p:pic>
          <p:pic>
            <p:nvPicPr>
              <p:cNvPr id="59" name="Picture 58">
                <a:extLst>
                  <a:ext uri="{FF2B5EF4-FFF2-40B4-BE49-F238E27FC236}">
                    <a16:creationId xmlns:a16="http://schemas.microsoft.com/office/drawing/2014/main" id="{1F78E9B0-5E56-49D1-832B-EF021C141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9115751" y="5687853"/>
                <a:ext cx="352713" cy="346364"/>
              </a:xfrm>
              <a:prstGeom prst="rect">
                <a:avLst/>
              </a:prstGeom>
            </p:spPr>
          </p:pic>
        </p:grpSp>
      </p:grpSp>
      <p:sp>
        <p:nvSpPr>
          <p:cNvPr id="46" name="TextBox 45">
            <a:extLst>
              <a:ext uri="{FF2B5EF4-FFF2-40B4-BE49-F238E27FC236}">
                <a16:creationId xmlns:a16="http://schemas.microsoft.com/office/drawing/2014/main" id="{E3C4242E-C368-4076-A1D0-9D080694205C}"/>
              </a:ext>
            </a:extLst>
          </p:cNvPr>
          <p:cNvSpPr txBox="1"/>
          <p:nvPr/>
        </p:nvSpPr>
        <p:spPr>
          <a:xfrm>
            <a:off x="8267420" y="3359343"/>
            <a:ext cx="1136625" cy="400110"/>
          </a:xfrm>
          <a:prstGeom prst="rect">
            <a:avLst/>
          </a:prstGeom>
          <a:noFill/>
        </p:spPr>
        <p:txBody>
          <a:bodyPr wrap="square" rtlCol="0">
            <a:spAutoFit/>
          </a:bodyPr>
          <a:lstStyle/>
          <a:p>
            <a:r>
              <a:rPr lang="en-US" sz="2000" dirty="0"/>
              <a:t>DWSIM</a:t>
            </a:r>
          </a:p>
        </p:txBody>
      </p:sp>
    </p:spTree>
    <p:extLst>
      <p:ext uri="{BB962C8B-B14F-4D97-AF65-F5344CB8AC3E}">
        <p14:creationId xmlns:p14="http://schemas.microsoft.com/office/powerpoint/2010/main" val="2696607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EAD93-EAAC-4025-9D71-F68AA29706D9}"/>
              </a:ext>
            </a:extLst>
          </p:cNvPr>
          <p:cNvSpPr txBox="1"/>
          <p:nvPr/>
        </p:nvSpPr>
        <p:spPr>
          <a:xfrm>
            <a:off x="1624615" y="106533"/>
            <a:ext cx="2298001" cy="646331"/>
          </a:xfrm>
          <a:prstGeom prst="rect">
            <a:avLst/>
          </a:prstGeom>
          <a:noFill/>
        </p:spPr>
        <p:txBody>
          <a:bodyPr wrap="none" rtlCol="0">
            <a:spAutoFit/>
          </a:bodyPr>
          <a:lstStyle/>
          <a:p>
            <a:r>
              <a:rPr lang="en-US" sz="3600" dirty="0"/>
              <a:t>References</a:t>
            </a:r>
          </a:p>
        </p:txBody>
      </p:sp>
      <p:sp>
        <p:nvSpPr>
          <p:cNvPr id="3" name="Slide Number Placeholder 2">
            <a:extLst>
              <a:ext uri="{FF2B5EF4-FFF2-40B4-BE49-F238E27FC236}">
                <a16:creationId xmlns:a16="http://schemas.microsoft.com/office/drawing/2014/main" id="{77FB4EDE-7DD3-49EE-B7C4-A2C091F96262}"/>
              </a:ext>
            </a:extLst>
          </p:cNvPr>
          <p:cNvSpPr>
            <a:spLocks noGrp="1"/>
          </p:cNvSpPr>
          <p:nvPr>
            <p:ph type="sldNum" sz="quarter" idx="12"/>
          </p:nvPr>
        </p:nvSpPr>
        <p:spPr/>
        <p:txBody>
          <a:bodyPr/>
          <a:lstStyle/>
          <a:p>
            <a:fld id="{06C8936B-D102-47D7-8B09-EBB4DAED52FF}" type="slidenum">
              <a:rPr lang="en-US" smtClean="0"/>
              <a:t>27</a:t>
            </a:fld>
            <a:endParaRPr lang="en-US"/>
          </a:p>
        </p:txBody>
      </p:sp>
      <p:sp>
        <p:nvSpPr>
          <p:cNvPr id="4" name="TextBox 3">
            <a:extLst>
              <a:ext uri="{FF2B5EF4-FFF2-40B4-BE49-F238E27FC236}">
                <a16:creationId xmlns:a16="http://schemas.microsoft.com/office/drawing/2014/main" id="{6C45768E-BFDF-4F40-AAC3-145EEC7813E4}"/>
              </a:ext>
            </a:extLst>
          </p:cNvPr>
          <p:cNvSpPr txBox="1"/>
          <p:nvPr/>
        </p:nvSpPr>
        <p:spPr>
          <a:xfrm>
            <a:off x="1624614" y="965770"/>
            <a:ext cx="10365327" cy="4524315"/>
          </a:xfrm>
          <a:prstGeom prst="rect">
            <a:avLst/>
          </a:prstGeom>
          <a:noFill/>
        </p:spPr>
        <p:txBody>
          <a:bodyPr wrap="square" rtlCol="0">
            <a:spAutoFit/>
          </a:bodyPr>
          <a:lstStyle/>
          <a:p>
            <a:pPr marL="342900" indent="-342900">
              <a:buFont typeface="+mj-lt"/>
              <a:buAutoNum type="arabicPeriod"/>
            </a:pPr>
            <a:r>
              <a:rPr lang="en-US" sz="2400" dirty="0"/>
              <a:t>Desktop Computer, </a:t>
            </a:r>
            <a:r>
              <a:rPr lang="en-US" sz="2400" dirty="0">
                <a:hlinkClick r:id="rId2"/>
              </a:rPr>
              <a:t>https://en.wikipedia.org/wiki/Desktop_computer</a:t>
            </a:r>
            <a:endParaRPr lang="en-US" sz="2400" dirty="0"/>
          </a:p>
          <a:p>
            <a:pPr marL="342900" indent="-342900">
              <a:buFont typeface="+mj-lt"/>
              <a:buAutoNum type="arabicPeriod"/>
            </a:pPr>
            <a:r>
              <a:rPr lang="en-US" sz="2400" dirty="0"/>
              <a:t>Champagne Opening, </a:t>
            </a:r>
            <a:r>
              <a:rPr lang="en-US" sz="2400" dirty="0">
                <a:hlinkClick r:id="rId3"/>
              </a:rPr>
              <a:t>https://all-free-download.com/free-photos/download/champagne-opening-moments_165737.html</a:t>
            </a:r>
            <a:r>
              <a:rPr lang="en-US" sz="2400" dirty="0"/>
              <a:t> </a:t>
            </a:r>
          </a:p>
          <a:p>
            <a:pPr marL="342900" indent="-342900">
              <a:buFont typeface="+mj-lt"/>
              <a:buAutoNum type="arabicPeriod"/>
            </a:pPr>
            <a:r>
              <a:rPr lang="en-US" sz="2400" dirty="0"/>
              <a:t>Texas Commission on Environmental Quality (2012), “Calculating Volatile Organic Compounds (VOC) Flash Emissions from Crude Oil and Condensate Tanks at Oil and Gas Production Sites”, Air Permit Reference Guide APDG 5942, </a:t>
            </a:r>
            <a:r>
              <a:rPr lang="en-US" sz="2400" dirty="0">
                <a:hlinkClick r:id="rId4"/>
              </a:rPr>
              <a:t>https://www.tceq.texas.gov/assets/public/permitting/air/Guidance/NewSourceReview/guidance_flashemission.pdf</a:t>
            </a:r>
            <a:r>
              <a:rPr lang="en-US" sz="2400" dirty="0"/>
              <a:t> , p. 15</a:t>
            </a:r>
          </a:p>
          <a:p>
            <a:pPr marL="342900" indent="-342900">
              <a:buFont typeface="+mj-lt"/>
              <a:buAutoNum type="arabicPeriod"/>
            </a:pPr>
            <a:r>
              <a:rPr lang="en-US" sz="2400" dirty="0"/>
              <a:t>Fekete Associates, “Gas Gravity”, </a:t>
            </a:r>
            <a:r>
              <a:rPr lang="en-US" sz="2400" dirty="0">
                <a:hlinkClick r:id="rId5"/>
              </a:rPr>
              <a:t>http://fekete.com/SAN/TheoryAndEquations/WellTestTheoryEquations/Gas_Gravity.htm</a:t>
            </a:r>
            <a:r>
              <a:rPr lang="en-US" sz="2400" dirty="0"/>
              <a:t> </a:t>
            </a:r>
          </a:p>
        </p:txBody>
      </p:sp>
    </p:spTree>
    <p:extLst>
      <p:ext uri="{BB962C8B-B14F-4D97-AF65-F5344CB8AC3E}">
        <p14:creationId xmlns:p14="http://schemas.microsoft.com/office/powerpoint/2010/main" val="939105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1A11E-3DB5-478A-BCA1-221182482613}"/>
              </a:ext>
            </a:extLst>
          </p:cNvPr>
          <p:cNvSpPr>
            <a:spLocks noGrp="1"/>
          </p:cNvSpPr>
          <p:nvPr>
            <p:ph type="sldNum" sz="quarter" idx="12"/>
          </p:nvPr>
        </p:nvSpPr>
        <p:spPr/>
        <p:txBody>
          <a:bodyPr/>
          <a:lstStyle/>
          <a:p>
            <a:fld id="{06C8936B-D102-47D7-8B09-EBB4DAED52FF}" type="slidenum">
              <a:rPr lang="en-US" smtClean="0"/>
              <a:t>3</a:t>
            </a:fld>
            <a:endParaRPr lang="en-US"/>
          </a:p>
        </p:txBody>
      </p:sp>
      <p:sp>
        <p:nvSpPr>
          <p:cNvPr id="3" name="TextBox 2">
            <a:extLst>
              <a:ext uri="{FF2B5EF4-FFF2-40B4-BE49-F238E27FC236}">
                <a16:creationId xmlns:a16="http://schemas.microsoft.com/office/drawing/2014/main" id="{5CAC38DD-3217-4094-B123-C24538C5BF24}"/>
              </a:ext>
            </a:extLst>
          </p:cNvPr>
          <p:cNvSpPr txBox="1"/>
          <p:nvPr/>
        </p:nvSpPr>
        <p:spPr>
          <a:xfrm>
            <a:off x="1562470" y="97653"/>
            <a:ext cx="10318530" cy="646331"/>
          </a:xfrm>
          <a:prstGeom prst="rect">
            <a:avLst/>
          </a:prstGeom>
          <a:noFill/>
        </p:spPr>
        <p:txBody>
          <a:bodyPr wrap="none" rtlCol="0">
            <a:spAutoFit/>
          </a:bodyPr>
          <a:lstStyle/>
          <a:p>
            <a:r>
              <a:rPr lang="en-US" sz="3600" dirty="0"/>
              <a:t>Process Simulation Models Will Replace Some Meters</a:t>
            </a:r>
            <a:endParaRPr lang="en-US" sz="3600" dirty="0">
              <a:latin typeface="Script MT Bold" panose="03040602040607080904" pitchFamily="66" charset="0"/>
            </a:endParaRPr>
          </a:p>
        </p:txBody>
      </p:sp>
      <p:pic>
        <p:nvPicPr>
          <p:cNvPr id="4" name="Picture 2" descr="Image result for computer">
            <a:extLst>
              <a:ext uri="{FF2B5EF4-FFF2-40B4-BE49-F238E27FC236}">
                <a16:creationId xmlns:a16="http://schemas.microsoft.com/office/drawing/2014/main" id="{A02C10A7-2B89-4650-B866-3AD63F75B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462" y="901617"/>
            <a:ext cx="7990899" cy="57736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947326-179A-4B52-8B76-D42F616D9F50}"/>
              </a:ext>
            </a:extLst>
          </p:cNvPr>
          <p:cNvPicPr>
            <a:picLocks noChangeAspect="1"/>
          </p:cNvPicPr>
          <p:nvPr/>
        </p:nvPicPr>
        <p:blipFill rotWithShape="1">
          <a:blip r:embed="rId3"/>
          <a:srcRect l="10972" r="51039"/>
          <a:stretch/>
        </p:blipFill>
        <p:spPr>
          <a:xfrm rot="21348788">
            <a:off x="3990383" y="1138842"/>
            <a:ext cx="2922941" cy="2460130"/>
          </a:xfrm>
          <a:prstGeom prst="rect">
            <a:avLst/>
          </a:prstGeom>
          <a:ln w="63500">
            <a:solidFill>
              <a:schemeClr val="tx1"/>
            </a:solidFill>
          </a:ln>
        </p:spPr>
      </p:pic>
      <p:sp>
        <p:nvSpPr>
          <p:cNvPr id="7" name="TextBox 6">
            <a:extLst>
              <a:ext uri="{FF2B5EF4-FFF2-40B4-BE49-F238E27FC236}">
                <a16:creationId xmlns:a16="http://schemas.microsoft.com/office/drawing/2014/main" id="{09CC3970-9399-4EAC-BCE3-E3B2DBB541AB}"/>
              </a:ext>
            </a:extLst>
          </p:cNvPr>
          <p:cNvSpPr txBox="1"/>
          <p:nvPr/>
        </p:nvSpPr>
        <p:spPr>
          <a:xfrm>
            <a:off x="1264558" y="2736718"/>
            <a:ext cx="2563911" cy="3416320"/>
          </a:xfrm>
          <a:prstGeom prst="rect">
            <a:avLst/>
          </a:prstGeom>
          <a:noFill/>
        </p:spPr>
        <p:txBody>
          <a:bodyPr wrap="square" rtlCol="0">
            <a:spAutoFit/>
          </a:bodyPr>
          <a:lstStyle/>
          <a:p>
            <a:pPr algn="ctr"/>
            <a:r>
              <a:rPr lang="en-US" sz="2400" dirty="0"/>
              <a:t>Process simulation software can predict the separation of oil and gas using thermodynamic models called Equations of State (EOS) </a:t>
            </a:r>
          </a:p>
        </p:txBody>
      </p:sp>
    </p:spTree>
    <p:extLst>
      <p:ext uri="{BB962C8B-B14F-4D97-AF65-F5344CB8AC3E}">
        <p14:creationId xmlns:p14="http://schemas.microsoft.com/office/powerpoint/2010/main" val="2027708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8DFC64-FC92-4E6E-9B6F-49D65813350D}"/>
              </a:ext>
            </a:extLst>
          </p:cNvPr>
          <p:cNvSpPr txBox="1"/>
          <p:nvPr/>
        </p:nvSpPr>
        <p:spPr>
          <a:xfrm>
            <a:off x="1562470" y="97653"/>
            <a:ext cx="9547485" cy="646331"/>
          </a:xfrm>
          <a:prstGeom prst="rect">
            <a:avLst/>
          </a:prstGeom>
          <a:noFill/>
        </p:spPr>
        <p:txBody>
          <a:bodyPr wrap="none" rtlCol="0">
            <a:spAutoFit/>
          </a:bodyPr>
          <a:lstStyle/>
          <a:p>
            <a:r>
              <a:rPr lang="en-US" sz="3600" dirty="0"/>
              <a:t>Verifying EOS: Flash Liberation Testing in the Lab</a:t>
            </a:r>
            <a:endParaRPr lang="en-US" sz="3600" dirty="0">
              <a:latin typeface="Script MT Bold" panose="03040602040607080904" pitchFamily="66" charset="0"/>
            </a:endParaRPr>
          </a:p>
        </p:txBody>
      </p:sp>
      <p:sp>
        <p:nvSpPr>
          <p:cNvPr id="2" name="Rectangle 1">
            <a:extLst>
              <a:ext uri="{FF2B5EF4-FFF2-40B4-BE49-F238E27FC236}">
                <a16:creationId xmlns:a16="http://schemas.microsoft.com/office/drawing/2014/main" id="{009B7A55-DB93-4DD9-8B70-B88E4DC81830}"/>
              </a:ext>
            </a:extLst>
          </p:cNvPr>
          <p:cNvSpPr/>
          <p:nvPr/>
        </p:nvSpPr>
        <p:spPr>
          <a:xfrm>
            <a:off x="3441839" y="1664416"/>
            <a:ext cx="1500027" cy="40377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4D14BF2-A7FF-4C54-AD68-88A014CE70F0}"/>
              </a:ext>
            </a:extLst>
          </p:cNvPr>
          <p:cNvSpPr/>
          <p:nvPr/>
        </p:nvSpPr>
        <p:spPr>
          <a:xfrm>
            <a:off x="3441838" y="2928137"/>
            <a:ext cx="1500027" cy="277402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E594AE-523A-4069-9C6D-24F9EAD51E1B}"/>
              </a:ext>
            </a:extLst>
          </p:cNvPr>
          <p:cNvSpPr/>
          <p:nvPr/>
        </p:nvSpPr>
        <p:spPr>
          <a:xfrm>
            <a:off x="4021470" y="5702159"/>
            <a:ext cx="340761" cy="94522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8A541C7-6DC5-4CAE-A069-5A6C124C89AC}"/>
              </a:ext>
            </a:extLst>
          </p:cNvPr>
          <p:cNvSpPr/>
          <p:nvPr/>
        </p:nvSpPr>
        <p:spPr>
          <a:xfrm>
            <a:off x="8817799" y="1664416"/>
            <a:ext cx="1500027" cy="40377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695D29-53C4-4F30-9610-A4EB5534D52D}"/>
              </a:ext>
            </a:extLst>
          </p:cNvPr>
          <p:cNvSpPr/>
          <p:nvPr/>
        </p:nvSpPr>
        <p:spPr>
          <a:xfrm>
            <a:off x="8817798" y="3842535"/>
            <a:ext cx="1500027" cy="185962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997A02-45A4-4F09-B6FC-C9492EF47409}"/>
              </a:ext>
            </a:extLst>
          </p:cNvPr>
          <p:cNvSpPr/>
          <p:nvPr/>
        </p:nvSpPr>
        <p:spPr>
          <a:xfrm>
            <a:off x="9397430" y="5702159"/>
            <a:ext cx="340761" cy="94522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BD0A90-5F63-4A56-AD22-C5060F5E33A4}"/>
              </a:ext>
            </a:extLst>
          </p:cNvPr>
          <p:cNvSpPr/>
          <p:nvPr/>
        </p:nvSpPr>
        <p:spPr>
          <a:xfrm>
            <a:off x="8817796" y="1664415"/>
            <a:ext cx="1500027" cy="11507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8A9FAB2-14F4-42CA-B1F9-ACA377259D95}"/>
              </a:ext>
            </a:extLst>
          </p:cNvPr>
          <p:cNvSpPr txBox="1"/>
          <p:nvPr/>
        </p:nvSpPr>
        <p:spPr>
          <a:xfrm>
            <a:off x="1807287" y="985762"/>
            <a:ext cx="4769126" cy="461665"/>
          </a:xfrm>
          <a:prstGeom prst="rect">
            <a:avLst/>
          </a:prstGeom>
          <a:noFill/>
        </p:spPr>
        <p:txBody>
          <a:bodyPr wrap="none" rtlCol="0">
            <a:spAutoFit/>
          </a:bodyPr>
          <a:lstStyle/>
          <a:p>
            <a:r>
              <a:rPr lang="en-US" sz="2400" dirty="0"/>
              <a:t>Reservoir Pressure and Temperature</a:t>
            </a:r>
          </a:p>
        </p:txBody>
      </p:sp>
      <p:sp>
        <p:nvSpPr>
          <p:cNvPr id="11" name="TextBox 10">
            <a:extLst>
              <a:ext uri="{FF2B5EF4-FFF2-40B4-BE49-F238E27FC236}">
                <a16:creationId xmlns:a16="http://schemas.microsoft.com/office/drawing/2014/main" id="{E809D099-6E0C-46F1-ADB9-95ABAA46AF7F}"/>
              </a:ext>
            </a:extLst>
          </p:cNvPr>
          <p:cNvSpPr txBox="1"/>
          <p:nvPr/>
        </p:nvSpPr>
        <p:spPr>
          <a:xfrm>
            <a:off x="7147370" y="985762"/>
            <a:ext cx="4840877" cy="461665"/>
          </a:xfrm>
          <a:prstGeom prst="rect">
            <a:avLst/>
          </a:prstGeom>
          <a:noFill/>
        </p:spPr>
        <p:txBody>
          <a:bodyPr wrap="none" rtlCol="0">
            <a:spAutoFit/>
          </a:bodyPr>
          <a:lstStyle/>
          <a:p>
            <a:r>
              <a:rPr lang="en-US" sz="2400" dirty="0"/>
              <a:t>Separator Pressure and Temperature</a:t>
            </a:r>
          </a:p>
        </p:txBody>
      </p:sp>
      <p:cxnSp>
        <p:nvCxnSpPr>
          <p:cNvPr id="13" name="Straight Arrow Connector 12">
            <a:extLst>
              <a:ext uri="{FF2B5EF4-FFF2-40B4-BE49-F238E27FC236}">
                <a16:creationId xmlns:a16="http://schemas.microsoft.com/office/drawing/2014/main" id="{788304EA-3452-45D7-95A4-E8B6955C7656}"/>
              </a:ext>
            </a:extLst>
          </p:cNvPr>
          <p:cNvCxnSpPr>
            <a:stCxn id="9" idx="0"/>
            <a:endCxn id="9" idx="2"/>
          </p:cNvCxnSpPr>
          <p:nvPr/>
        </p:nvCxnSpPr>
        <p:spPr>
          <a:xfrm>
            <a:off x="9567811" y="5702159"/>
            <a:ext cx="0" cy="945222"/>
          </a:xfrm>
          <a:prstGeom prst="straightConnector1">
            <a:avLst/>
          </a:prstGeom>
          <a:ln w="63500">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EC002004-72B8-4F3B-A31A-372F480D755C}"/>
              </a:ext>
            </a:extLst>
          </p:cNvPr>
          <p:cNvSpPr txBox="1"/>
          <p:nvPr/>
        </p:nvSpPr>
        <p:spPr>
          <a:xfrm>
            <a:off x="3911061" y="2065444"/>
            <a:ext cx="553357" cy="461665"/>
          </a:xfrm>
          <a:prstGeom prst="rect">
            <a:avLst/>
          </a:prstGeom>
          <a:noFill/>
        </p:spPr>
        <p:txBody>
          <a:bodyPr wrap="none" rtlCol="0">
            <a:spAutoFit/>
          </a:bodyPr>
          <a:lstStyle/>
          <a:p>
            <a:r>
              <a:rPr lang="en-US" sz="2400" dirty="0">
                <a:solidFill>
                  <a:schemeClr val="bg1"/>
                </a:solidFill>
              </a:rPr>
              <a:t>Oil</a:t>
            </a:r>
          </a:p>
        </p:txBody>
      </p:sp>
      <p:sp>
        <p:nvSpPr>
          <p:cNvPr id="15" name="TextBox 14">
            <a:extLst>
              <a:ext uri="{FF2B5EF4-FFF2-40B4-BE49-F238E27FC236}">
                <a16:creationId xmlns:a16="http://schemas.microsoft.com/office/drawing/2014/main" id="{F5116C1D-A2B1-4116-A7F1-F4ECD1FB5FCD}"/>
              </a:ext>
            </a:extLst>
          </p:cNvPr>
          <p:cNvSpPr txBox="1"/>
          <p:nvPr/>
        </p:nvSpPr>
        <p:spPr>
          <a:xfrm>
            <a:off x="9291129" y="3127587"/>
            <a:ext cx="553357" cy="461665"/>
          </a:xfrm>
          <a:prstGeom prst="rect">
            <a:avLst/>
          </a:prstGeom>
          <a:noFill/>
        </p:spPr>
        <p:txBody>
          <a:bodyPr wrap="none" rtlCol="0">
            <a:spAutoFit/>
          </a:bodyPr>
          <a:lstStyle/>
          <a:p>
            <a:r>
              <a:rPr lang="en-US" sz="2400" dirty="0">
                <a:solidFill>
                  <a:schemeClr val="bg1"/>
                </a:solidFill>
              </a:rPr>
              <a:t>Oil</a:t>
            </a:r>
          </a:p>
        </p:txBody>
      </p:sp>
      <p:sp>
        <p:nvSpPr>
          <p:cNvPr id="16" name="TextBox 15">
            <a:extLst>
              <a:ext uri="{FF2B5EF4-FFF2-40B4-BE49-F238E27FC236}">
                <a16:creationId xmlns:a16="http://schemas.microsoft.com/office/drawing/2014/main" id="{B140BEB3-8096-44FE-96CE-2463904F9430}"/>
              </a:ext>
            </a:extLst>
          </p:cNvPr>
          <p:cNvSpPr txBox="1"/>
          <p:nvPr/>
        </p:nvSpPr>
        <p:spPr>
          <a:xfrm>
            <a:off x="9235023" y="2013179"/>
            <a:ext cx="665567" cy="461665"/>
          </a:xfrm>
          <a:prstGeom prst="rect">
            <a:avLst/>
          </a:prstGeom>
          <a:noFill/>
        </p:spPr>
        <p:txBody>
          <a:bodyPr wrap="none" rtlCol="0">
            <a:spAutoFit/>
          </a:bodyPr>
          <a:lstStyle/>
          <a:p>
            <a:r>
              <a:rPr lang="en-US" sz="2400" dirty="0">
                <a:solidFill>
                  <a:schemeClr val="bg1"/>
                </a:solidFill>
              </a:rPr>
              <a:t>Gas</a:t>
            </a:r>
          </a:p>
        </p:txBody>
      </p:sp>
      <p:sp>
        <p:nvSpPr>
          <p:cNvPr id="17" name="TextBox 16">
            <a:extLst>
              <a:ext uri="{FF2B5EF4-FFF2-40B4-BE49-F238E27FC236}">
                <a16:creationId xmlns:a16="http://schemas.microsoft.com/office/drawing/2014/main" id="{C2E21A2A-9A44-47D0-B6AB-644E2EC42454}"/>
              </a:ext>
            </a:extLst>
          </p:cNvPr>
          <p:cNvSpPr txBox="1"/>
          <p:nvPr/>
        </p:nvSpPr>
        <p:spPr>
          <a:xfrm>
            <a:off x="3911061" y="4007819"/>
            <a:ext cx="553357" cy="461665"/>
          </a:xfrm>
          <a:prstGeom prst="rect">
            <a:avLst/>
          </a:prstGeom>
          <a:noFill/>
        </p:spPr>
        <p:txBody>
          <a:bodyPr wrap="none" rtlCol="0">
            <a:spAutoFit/>
          </a:bodyPr>
          <a:lstStyle/>
          <a:p>
            <a:r>
              <a:rPr lang="en-US" sz="2400" dirty="0">
                <a:solidFill>
                  <a:schemeClr val="bg1"/>
                </a:solidFill>
              </a:rPr>
              <a:t>Hg</a:t>
            </a:r>
          </a:p>
        </p:txBody>
      </p:sp>
      <p:sp>
        <p:nvSpPr>
          <p:cNvPr id="18" name="TextBox 17">
            <a:extLst>
              <a:ext uri="{FF2B5EF4-FFF2-40B4-BE49-F238E27FC236}">
                <a16:creationId xmlns:a16="http://schemas.microsoft.com/office/drawing/2014/main" id="{5AE875D4-B967-4B30-804C-1E1D6E9BD772}"/>
              </a:ext>
            </a:extLst>
          </p:cNvPr>
          <p:cNvSpPr txBox="1"/>
          <p:nvPr/>
        </p:nvSpPr>
        <p:spPr>
          <a:xfrm>
            <a:off x="9291129" y="4522312"/>
            <a:ext cx="553357" cy="461665"/>
          </a:xfrm>
          <a:prstGeom prst="rect">
            <a:avLst/>
          </a:prstGeom>
          <a:noFill/>
        </p:spPr>
        <p:txBody>
          <a:bodyPr wrap="none" rtlCol="0">
            <a:spAutoFit/>
          </a:bodyPr>
          <a:lstStyle/>
          <a:p>
            <a:r>
              <a:rPr lang="en-US" sz="2400" dirty="0">
                <a:solidFill>
                  <a:schemeClr val="bg1"/>
                </a:solidFill>
              </a:rPr>
              <a:t>Hg</a:t>
            </a:r>
          </a:p>
        </p:txBody>
      </p:sp>
      <p:sp>
        <p:nvSpPr>
          <p:cNvPr id="19" name="TextBox 18">
            <a:extLst>
              <a:ext uri="{FF2B5EF4-FFF2-40B4-BE49-F238E27FC236}">
                <a16:creationId xmlns:a16="http://schemas.microsoft.com/office/drawing/2014/main" id="{8E5EA9F1-7BB1-47EC-A7BD-3EDCBD0773F7}"/>
              </a:ext>
            </a:extLst>
          </p:cNvPr>
          <p:cNvSpPr txBox="1"/>
          <p:nvPr/>
        </p:nvSpPr>
        <p:spPr>
          <a:xfrm>
            <a:off x="5564320" y="4469484"/>
            <a:ext cx="2605565" cy="1938992"/>
          </a:xfrm>
          <a:prstGeom prst="rect">
            <a:avLst/>
          </a:prstGeom>
          <a:noFill/>
        </p:spPr>
        <p:txBody>
          <a:bodyPr wrap="square" rtlCol="0">
            <a:spAutoFit/>
          </a:bodyPr>
          <a:lstStyle/>
          <a:p>
            <a:r>
              <a:rPr lang="en-US" sz="2400" dirty="0"/>
              <a:t>Removing mercury from the test cell allows the pressure to drop and gas to evolve from the oil</a:t>
            </a:r>
          </a:p>
        </p:txBody>
      </p:sp>
      <p:sp>
        <p:nvSpPr>
          <p:cNvPr id="20" name="Slide Number Placeholder 19">
            <a:extLst>
              <a:ext uri="{FF2B5EF4-FFF2-40B4-BE49-F238E27FC236}">
                <a16:creationId xmlns:a16="http://schemas.microsoft.com/office/drawing/2014/main" id="{5B84215B-9481-4904-B18D-4095816E0EFF}"/>
              </a:ext>
            </a:extLst>
          </p:cNvPr>
          <p:cNvSpPr>
            <a:spLocks noGrp="1"/>
          </p:cNvSpPr>
          <p:nvPr>
            <p:ph type="sldNum" sz="quarter" idx="12"/>
          </p:nvPr>
        </p:nvSpPr>
        <p:spPr/>
        <p:txBody>
          <a:bodyPr/>
          <a:lstStyle/>
          <a:p>
            <a:fld id="{06C8936B-D102-47D7-8B09-EBB4DAED52FF}" type="slidenum">
              <a:rPr lang="en-US" smtClean="0"/>
              <a:t>4</a:t>
            </a:fld>
            <a:endParaRPr lang="en-US"/>
          </a:p>
        </p:txBody>
      </p:sp>
    </p:spTree>
    <p:extLst>
      <p:ext uri="{BB962C8B-B14F-4D97-AF65-F5344CB8AC3E}">
        <p14:creationId xmlns:p14="http://schemas.microsoft.com/office/powerpoint/2010/main" val="2511771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FB7A40-E6EF-4042-8676-684B46CF2B17}"/>
              </a:ext>
            </a:extLst>
          </p:cNvPr>
          <p:cNvSpPr>
            <a:spLocks noGrp="1"/>
          </p:cNvSpPr>
          <p:nvPr>
            <p:ph type="sldNum" sz="quarter" idx="12"/>
          </p:nvPr>
        </p:nvSpPr>
        <p:spPr/>
        <p:txBody>
          <a:bodyPr/>
          <a:lstStyle/>
          <a:p>
            <a:fld id="{06C8936B-D102-47D7-8B09-EBB4DAED52FF}" type="slidenum">
              <a:rPr lang="en-US" smtClean="0"/>
              <a:t>5</a:t>
            </a:fld>
            <a:endParaRPr lang="en-US"/>
          </a:p>
        </p:txBody>
      </p:sp>
      <p:sp>
        <p:nvSpPr>
          <p:cNvPr id="3" name="TextBox 2">
            <a:extLst>
              <a:ext uri="{FF2B5EF4-FFF2-40B4-BE49-F238E27FC236}">
                <a16:creationId xmlns:a16="http://schemas.microsoft.com/office/drawing/2014/main" id="{F28E67E2-0788-4901-8678-13214600B6D3}"/>
              </a:ext>
            </a:extLst>
          </p:cNvPr>
          <p:cNvSpPr txBox="1"/>
          <p:nvPr/>
        </p:nvSpPr>
        <p:spPr>
          <a:xfrm>
            <a:off x="1233696" y="73941"/>
            <a:ext cx="10897150" cy="646331"/>
          </a:xfrm>
          <a:prstGeom prst="rect">
            <a:avLst/>
          </a:prstGeom>
          <a:noFill/>
        </p:spPr>
        <p:txBody>
          <a:bodyPr wrap="none" rtlCol="0">
            <a:spAutoFit/>
          </a:bodyPr>
          <a:lstStyle/>
          <a:p>
            <a:r>
              <a:rPr lang="en-US" sz="3600" dirty="0">
                <a:latin typeface="+mj-lt"/>
              </a:rPr>
              <a:t>The Importance of a Controlled Laboratory Environment</a:t>
            </a:r>
          </a:p>
        </p:txBody>
      </p:sp>
      <p:pic>
        <p:nvPicPr>
          <p:cNvPr id="4" name="Picture 3">
            <a:extLst>
              <a:ext uri="{FF2B5EF4-FFF2-40B4-BE49-F238E27FC236}">
                <a16:creationId xmlns:a16="http://schemas.microsoft.com/office/drawing/2014/main" id="{077FE0C9-7D87-4F79-8DC4-684BCF6E23E0}"/>
              </a:ext>
            </a:extLst>
          </p:cNvPr>
          <p:cNvPicPr>
            <a:picLocks noChangeAspect="1"/>
          </p:cNvPicPr>
          <p:nvPr/>
        </p:nvPicPr>
        <p:blipFill>
          <a:blip r:embed="rId2"/>
          <a:stretch>
            <a:fillRect/>
          </a:stretch>
        </p:blipFill>
        <p:spPr>
          <a:xfrm>
            <a:off x="1638267" y="820986"/>
            <a:ext cx="9170147" cy="6037014"/>
          </a:xfrm>
          <a:prstGeom prst="rect">
            <a:avLst/>
          </a:prstGeom>
        </p:spPr>
      </p:pic>
      <p:sp>
        <p:nvSpPr>
          <p:cNvPr id="5" name="TextBox 4">
            <a:extLst>
              <a:ext uri="{FF2B5EF4-FFF2-40B4-BE49-F238E27FC236}">
                <a16:creationId xmlns:a16="http://schemas.microsoft.com/office/drawing/2014/main" id="{464F420B-452C-4B8A-A5EE-0BD2D47FB47F}"/>
              </a:ext>
            </a:extLst>
          </p:cNvPr>
          <p:cNvSpPr txBox="1"/>
          <p:nvPr/>
        </p:nvSpPr>
        <p:spPr>
          <a:xfrm>
            <a:off x="6729573" y="5261756"/>
            <a:ext cx="4078841" cy="1323439"/>
          </a:xfrm>
          <a:prstGeom prst="rect">
            <a:avLst/>
          </a:prstGeom>
          <a:noFill/>
        </p:spPr>
        <p:txBody>
          <a:bodyPr wrap="square" rtlCol="0">
            <a:spAutoFit/>
          </a:bodyPr>
          <a:lstStyle/>
          <a:p>
            <a:r>
              <a:rPr lang="en-US" sz="2400" dirty="0">
                <a:solidFill>
                  <a:schemeClr val="bg1"/>
                </a:solidFill>
              </a:rPr>
              <a:t>Flashing a liquid from high to low pressure will release a large amount of stored energy.</a:t>
            </a:r>
          </a:p>
          <a:p>
            <a:pPr algn="r"/>
            <a:r>
              <a:rPr lang="en-US" sz="800" dirty="0">
                <a:solidFill>
                  <a:schemeClr val="bg1"/>
                </a:solidFill>
              </a:rPr>
              <a:t>Image Source: [1]</a:t>
            </a:r>
          </a:p>
        </p:txBody>
      </p:sp>
    </p:spTree>
    <p:extLst>
      <p:ext uri="{BB962C8B-B14F-4D97-AF65-F5344CB8AC3E}">
        <p14:creationId xmlns:p14="http://schemas.microsoft.com/office/powerpoint/2010/main" val="1928337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44DE40-B107-46AF-8720-FF4731D42337}"/>
              </a:ext>
            </a:extLst>
          </p:cNvPr>
          <p:cNvSpPr>
            <a:spLocks noGrp="1"/>
          </p:cNvSpPr>
          <p:nvPr>
            <p:ph type="sldNum" sz="quarter" idx="12"/>
          </p:nvPr>
        </p:nvSpPr>
        <p:spPr/>
        <p:txBody>
          <a:bodyPr/>
          <a:lstStyle/>
          <a:p>
            <a:fld id="{06C8936B-D102-47D7-8B09-EBB4DAED52FF}" type="slidenum">
              <a:rPr lang="en-US" smtClean="0"/>
              <a:t>6</a:t>
            </a:fld>
            <a:endParaRPr lang="en-US"/>
          </a:p>
        </p:txBody>
      </p:sp>
      <p:sp>
        <p:nvSpPr>
          <p:cNvPr id="3" name="Rectangle 2">
            <a:extLst>
              <a:ext uri="{FF2B5EF4-FFF2-40B4-BE49-F238E27FC236}">
                <a16:creationId xmlns:a16="http://schemas.microsoft.com/office/drawing/2014/main" id="{0EA7DE2B-13D9-4A5F-92F0-3AEDB0D800C3}"/>
              </a:ext>
            </a:extLst>
          </p:cNvPr>
          <p:cNvSpPr/>
          <p:nvPr/>
        </p:nvSpPr>
        <p:spPr>
          <a:xfrm>
            <a:off x="2527439" y="1643868"/>
            <a:ext cx="1500027" cy="40377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3A08A6C-3ECD-4625-8493-41D6DD665E9C}"/>
              </a:ext>
            </a:extLst>
          </p:cNvPr>
          <p:cNvSpPr/>
          <p:nvPr/>
        </p:nvSpPr>
        <p:spPr>
          <a:xfrm>
            <a:off x="2527438" y="2907589"/>
            <a:ext cx="1500027" cy="277402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FF6CF41-BA9D-4FB5-9DA5-537934FE4834}"/>
              </a:ext>
            </a:extLst>
          </p:cNvPr>
          <p:cNvSpPr/>
          <p:nvPr/>
        </p:nvSpPr>
        <p:spPr>
          <a:xfrm>
            <a:off x="3107070" y="5681611"/>
            <a:ext cx="340761" cy="94522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34B462C-8EA6-4B7C-B0EF-16D2E692A473}"/>
              </a:ext>
            </a:extLst>
          </p:cNvPr>
          <p:cNvSpPr/>
          <p:nvPr/>
        </p:nvSpPr>
        <p:spPr>
          <a:xfrm>
            <a:off x="5165338" y="1643867"/>
            <a:ext cx="1500027" cy="40377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F23B6A-CC2D-44AF-B1EC-823F16E6A9DA}"/>
              </a:ext>
            </a:extLst>
          </p:cNvPr>
          <p:cNvSpPr/>
          <p:nvPr/>
        </p:nvSpPr>
        <p:spPr>
          <a:xfrm>
            <a:off x="5165337" y="3821986"/>
            <a:ext cx="1500027" cy="185962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BA03A2D-9DD8-4462-91F0-2CC1FD2765E1}"/>
              </a:ext>
            </a:extLst>
          </p:cNvPr>
          <p:cNvSpPr/>
          <p:nvPr/>
        </p:nvSpPr>
        <p:spPr>
          <a:xfrm>
            <a:off x="5744969" y="5681610"/>
            <a:ext cx="340761" cy="94522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CE41F1-C0EA-402A-8BDD-495EE84E141C}"/>
              </a:ext>
            </a:extLst>
          </p:cNvPr>
          <p:cNvSpPr/>
          <p:nvPr/>
        </p:nvSpPr>
        <p:spPr>
          <a:xfrm>
            <a:off x="5165335" y="1643866"/>
            <a:ext cx="1500027" cy="11507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5A2F850-97D7-450E-AFC9-AA256625EF24}"/>
              </a:ext>
            </a:extLst>
          </p:cNvPr>
          <p:cNvCxnSpPr>
            <a:stCxn id="8" idx="0"/>
            <a:endCxn id="8" idx="2"/>
          </p:cNvCxnSpPr>
          <p:nvPr/>
        </p:nvCxnSpPr>
        <p:spPr>
          <a:xfrm>
            <a:off x="5915350" y="5681610"/>
            <a:ext cx="0" cy="945222"/>
          </a:xfrm>
          <a:prstGeom prst="straightConnector1">
            <a:avLst/>
          </a:prstGeom>
          <a:ln w="63500">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553E2BA9-B83B-4B2D-A092-1BDEA0039E94}"/>
              </a:ext>
            </a:extLst>
          </p:cNvPr>
          <p:cNvSpPr txBox="1"/>
          <p:nvPr/>
        </p:nvSpPr>
        <p:spPr>
          <a:xfrm>
            <a:off x="2996661" y="2044896"/>
            <a:ext cx="553357" cy="461665"/>
          </a:xfrm>
          <a:prstGeom prst="rect">
            <a:avLst/>
          </a:prstGeom>
          <a:noFill/>
        </p:spPr>
        <p:txBody>
          <a:bodyPr wrap="none" rtlCol="0">
            <a:spAutoFit/>
          </a:bodyPr>
          <a:lstStyle/>
          <a:p>
            <a:r>
              <a:rPr lang="en-US" sz="2400" dirty="0">
                <a:solidFill>
                  <a:schemeClr val="bg1"/>
                </a:solidFill>
              </a:rPr>
              <a:t>Oil</a:t>
            </a:r>
          </a:p>
        </p:txBody>
      </p:sp>
      <p:sp>
        <p:nvSpPr>
          <p:cNvPr id="12" name="TextBox 11">
            <a:extLst>
              <a:ext uri="{FF2B5EF4-FFF2-40B4-BE49-F238E27FC236}">
                <a16:creationId xmlns:a16="http://schemas.microsoft.com/office/drawing/2014/main" id="{FAA5594C-1EEE-4D02-8B05-0B66529DD9B3}"/>
              </a:ext>
            </a:extLst>
          </p:cNvPr>
          <p:cNvSpPr txBox="1"/>
          <p:nvPr/>
        </p:nvSpPr>
        <p:spPr>
          <a:xfrm>
            <a:off x="5638668" y="3107038"/>
            <a:ext cx="553357" cy="461665"/>
          </a:xfrm>
          <a:prstGeom prst="rect">
            <a:avLst/>
          </a:prstGeom>
          <a:noFill/>
        </p:spPr>
        <p:txBody>
          <a:bodyPr wrap="none" rtlCol="0">
            <a:spAutoFit/>
          </a:bodyPr>
          <a:lstStyle/>
          <a:p>
            <a:r>
              <a:rPr lang="en-US" sz="2400" dirty="0">
                <a:solidFill>
                  <a:schemeClr val="bg1"/>
                </a:solidFill>
              </a:rPr>
              <a:t>Oil</a:t>
            </a:r>
          </a:p>
        </p:txBody>
      </p:sp>
      <p:sp>
        <p:nvSpPr>
          <p:cNvPr id="13" name="TextBox 12">
            <a:extLst>
              <a:ext uri="{FF2B5EF4-FFF2-40B4-BE49-F238E27FC236}">
                <a16:creationId xmlns:a16="http://schemas.microsoft.com/office/drawing/2014/main" id="{42F2BAAA-F0FA-498E-BAC9-686866431D83}"/>
              </a:ext>
            </a:extLst>
          </p:cNvPr>
          <p:cNvSpPr txBox="1"/>
          <p:nvPr/>
        </p:nvSpPr>
        <p:spPr>
          <a:xfrm>
            <a:off x="5582562" y="1992630"/>
            <a:ext cx="665567" cy="461665"/>
          </a:xfrm>
          <a:prstGeom prst="rect">
            <a:avLst/>
          </a:prstGeom>
          <a:noFill/>
        </p:spPr>
        <p:txBody>
          <a:bodyPr wrap="none" rtlCol="0">
            <a:spAutoFit/>
          </a:bodyPr>
          <a:lstStyle/>
          <a:p>
            <a:r>
              <a:rPr lang="en-US" sz="2400" dirty="0">
                <a:solidFill>
                  <a:schemeClr val="bg1"/>
                </a:solidFill>
              </a:rPr>
              <a:t>Gas</a:t>
            </a:r>
          </a:p>
        </p:txBody>
      </p:sp>
      <p:sp>
        <p:nvSpPr>
          <p:cNvPr id="14" name="TextBox 13">
            <a:extLst>
              <a:ext uri="{FF2B5EF4-FFF2-40B4-BE49-F238E27FC236}">
                <a16:creationId xmlns:a16="http://schemas.microsoft.com/office/drawing/2014/main" id="{0AF03AA5-61CC-4DD6-8951-75894A15484D}"/>
              </a:ext>
            </a:extLst>
          </p:cNvPr>
          <p:cNvSpPr txBox="1"/>
          <p:nvPr/>
        </p:nvSpPr>
        <p:spPr>
          <a:xfrm>
            <a:off x="2996661" y="3987271"/>
            <a:ext cx="553357" cy="461665"/>
          </a:xfrm>
          <a:prstGeom prst="rect">
            <a:avLst/>
          </a:prstGeom>
          <a:noFill/>
        </p:spPr>
        <p:txBody>
          <a:bodyPr wrap="none" rtlCol="0">
            <a:spAutoFit/>
          </a:bodyPr>
          <a:lstStyle/>
          <a:p>
            <a:r>
              <a:rPr lang="en-US" sz="2400" dirty="0">
                <a:solidFill>
                  <a:schemeClr val="bg1"/>
                </a:solidFill>
              </a:rPr>
              <a:t>Hg</a:t>
            </a:r>
          </a:p>
        </p:txBody>
      </p:sp>
      <p:sp>
        <p:nvSpPr>
          <p:cNvPr id="15" name="TextBox 14">
            <a:extLst>
              <a:ext uri="{FF2B5EF4-FFF2-40B4-BE49-F238E27FC236}">
                <a16:creationId xmlns:a16="http://schemas.microsoft.com/office/drawing/2014/main" id="{B0053823-D210-4A03-953B-EAC0ADDCFEDC}"/>
              </a:ext>
            </a:extLst>
          </p:cNvPr>
          <p:cNvSpPr txBox="1"/>
          <p:nvPr/>
        </p:nvSpPr>
        <p:spPr>
          <a:xfrm>
            <a:off x="5638668" y="4501763"/>
            <a:ext cx="553357" cy="461665"/>
          </a:xfrm>
          <a:prstGeom prst="rect">
            <a:avLst/>
          </a:prstGeom>
          <a:noFill/>
        </p:spPr>
        <p:txBody>
          <a:bodyPr wrap="none" rtlCol="0">
            <a:spAutoFit/>
          </a:bodyPr>
          <a:lstStyle/>
          <a:p>
            <a:r>
              <a:rPr lang="en-US" sz="2400" dirty="0">
                <a:solidFill>
                  <a:schemeClr val="bg1"/>
                </a:solidFill>
              </a:rPr>
              <a:t>Hg</a:t>
            </a:r>
          </a:p>
        </p:txBody>
      </p:sp>
      <p:sp>
        <p:nvSpPr>
          <p:cNvPr id="16" name="Rectangle 15">
            <a:extLst>
              <a:ext uri="{FF2B5EF4-FFF2-40B4-BE49-F238E27FC236}">
                <a16:creationId xmlns:a16="http://schemas.microsoft.com/office/drawing/2014/main" id="{6B25AD8D-171A-4439-A0F7-768524CA18B7}"/>
              </a:ext>
            </a:extLst>
          </p:cNvPr>
          <p:cNvSpPr/>
          <p:nvPr/>
        </p:nvSpPr>
        <p:spPr>
          <a:xfrm>
            <a:off x="7821938" y="1643867"/>
            <a:ext cx="1500027" cy="40377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5F5A108-3E1C-4E15-811A-D69B22443917}"/>
              </a:ext>
            </a:extLst>
          </p:cNvPr>
          <p:cNvSpPr/>
          <p:nvPr/>
        </p:nvSpPr>
        <p:spPr>
          <a:xfrm>
            <a:off x="7821937" y="4448936"/>
            <a:ext cx="1500027" cy="123267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2E0136-F06D-4020-8CBB-8063766643A7}"/>
              </a:ext>
            </a:extLst>
          </p:cNvPr>
          <p:cNvSpPr/>
          <p:nvPr/>
        </p:nvSpPr>
        <p:spPr>
          <a:xfrm>
            <a:off x="8401569" y="5681610"/>
            <a:ext cx="340761" cy="94522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286F84-50AE-4B45-92B4-C6C168C0E1A1}"/>
              </a:ext>
            </a:extLst>
          </p:cNvPr>
          <p:cNvSpPr/>
          <p:nvPr/>
        </p:nvSpPr>
        <p:spPr>
          <a:xfrm>
            <a:off x="7821935" y="1643866"/>
            <a:ext cx="1500027" cy="19460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AFFC7EC-D826-49B4-B212-C1A4A782C046}"/>
              </a:ext>
            </a:extLst>
          </p:cNvPr>
          <p:cNvCxnSpPr>
            <a:stCxn id="18" idx="0"/>
            <a:endCxn id="18" idx="2"/>
          </p:cNvCxnSpPr>
          <p:nvPr/>
        </p:nvCxnSpPr>
        <p:spPr>
          <a:xfrm>
            <a:off x="8571950" y="5681610"/>
            <a:ext cx="0" cy="945222"/>
          </a:xfrm>
          <a:prstGeom prst="straightConnector1">
            <a:avLst/>
          </a:prstGeom>
          <a:ln w="63500">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D8DE505E-5782-4233-8FDE-884E89224075}"/>
              </a:ext>
            </a:extLst>
          </p:cNvPr>
          <p:cNvSpPr txBox="1"/>
          <p:nvPr/>
        </p:nvSpPr>
        <p:spPr>
          <a:xfrm>
            <a:off x="8295268" y="3774851"/>
            <a:ext cx="553357" cy="461665"/>
          </a:xfrm>
          <a:prstGeom prst="rect">
            <a:avLst/>
          </a:prstGeom>
          <a:noFill/>
        </p:spPr>
        <p:txBody>
          <a:bodyPr wrap="none" rtlCol="0">
            <a:spAutoFit/>
          </a:bodyPr>
          <a:lstStyle/>
          <a:p>
            <a:r>
              <a:rPr lang="en-US" sz="2400" dirty="0">
                <a:solidFill>
                  <a:schemeClr val="bg1"/>
                </a:solidFill>
              </a:rPr>
              <a:t>Oil</a:t>
            </a:r>
          </a:p>
        </p:txBody>
      </p:sp>
      <p:sp>
        <p:nvSpPr>
          <p:cNvPr id="22" name="TextBox 21">
            <a:extLst>
              <a:ext uri="{FF2B5EF4-FFF2-40B4-BE49-F238E27FC236}">
                <a16:creationId xmlns:a16="http://schemas.microsoft.com/office/drawing/2014/main" id="{7EF0C81C-18DD-4E2A-9DC9-9E3E62D71B5A}"/>
              </a:ext>
            </a:extLst>
          </p:cNvPr>
          <p:cNvSpPr txBox="1"/>
          <p:nvPr/>
        </p:nvSpPr>
        <p:spPr>
          <a:xfrm>
            <a:off x="8239162" y="1992630"/>
            <a:ext cx="665567" cy="461665"/>
          </a:xfrm>
          <a:prstGeom prst="rect">
            <a:avLst/>
          </a:prstGeom>
          <a:noFill/>
        </p:spPr>
        <p:txBody>
          <a:bodyPr wrap="none" rtlCol="0">
            <a:spAutoFit/>
          </a:bodyPr>
          <a:lstStyle/>
          <a:p>
            <a:r>
              <a:rPr lang="en-US" sz="2400" dirty="0">
                <a:solidFill>
                  <a:schemeClr val="bg1"/>
                </a:solidFill>
              </a:rPr>
              <a:t>Gas</a:t>
            </a:r>
          </a:p>
        </p:txBody>
      </p:sp>
      <p:sp>
        <p:nvSpPr>
          <p:cNvPr id="23" name="TextBox 22">
            <a:extLst>
              <a:ext uri="{FF2B5EF4-FFF2-40B4-BE49-F238E27FC236}">
                <a16:creationId xmlns:a16="http://schemas.microsoft.com/office/drawing/2014/main" id="{938CFDD6-36FB-4599-A271-6555EAC0308C}"/>
              </a:ext>
            </a:extLst>
          </p:cNvPr>
          <p:cNvSpPr txBox="1"/>
          <p:nvPr/>
        </p:nvSpPr>
        <p:spPr>
          <a:xfrm>
            <a:off x="8295268" y="4799710"/>
            <a:ext cx="553357" cy="461665"/>
          </a:xfrm>
          <a:prstGeom prst="rect">
            <a:avLst/>
          </a:prstGeom>
          <a:noFill/>
        </p:spPr>
        <p:txBody>
          <a:bodyPr wrap="none" rtlCol="0">
            <a:spAutoFit/>
          </a:bodyPr>
          <a:lstStyle/>
          <a:p>
            <a:r>
              <a:rPr lang="en-US" sz="2400" dirty="0">
                <a:solidFill>
                  <a:schemeClr val="bg1"/>
                </a:solidFill>
              </a:rPr>
              <a:t>Hg</a:t>
            </a:r>
          </a:p>
        </p:txBody>
      </p:sp>
      <p:sp>
        <p:nvSpPr>
          <p:cNvPr id="24" name="TextBox 23">
            <a:extLst>
              <a:ext uri="{FF2B5EF4-FFF2-40B4-BE49-F238E27FC236}">
                <a16:creationId xmlns:a16="http://schemas.microsoft.com/office/drawing/2014/main" id="{CE1BC11F-A75E-4B87-B9F7-3E60033ECDA0}"/>
              </a:ext>
            </a:extLst>
          </p:cNvPr>
          <p:cNvSpPr txBox="1"/>
          <p:nvPr/>
        </p:nvSpPr>
        <p:spPr>
          <a:xfrm>
            <a:off x="2797888" y="945556"/>
            <a:ext cx="950901" cy="461665"/>
          </a:xfrm>
          <a:prstGeom prst="rect">
            <a:avLst/>
          </a:prstGeom>
          <a:noFill/>
        </p:spPr>
        <p:txBody>
          <a:bodyPr wrap="none" rtlCol="0">
            <a:spAutoFit/>
          </a:bodyPr>
          <a:lstStyle/>
          <a:p>
            <a:r>
              <a:rPr lang="en-US" sz="2400" dirty="0"/>
              <a:t>T1, P1</a:t>
            </a:r>
          </a:p>
        </p:txBody>
      </p:sp>
      <p:sp>
        <p:nvSpPr>
          <p:cNvPr id="25" name="TextBox 24">
            <a:extLst>
              <a:ext uri="{FF2B5EF4-FFF2-40B4-BE49-F238E27FC236}">
                <a16:creationId xmlns:a16="http://schemas.microsoft.com/office/drawing/2014/main" id="{EB123D26-5C8E-4B45-A50B-F3ABC1F85067}"/>
              </a:ext>
            </a:extLst>
          </p:cNvPr>
          <p:cNvSpPr txBox="1"/>
          <p:nvPr/>
        </p:nvSpPr>
        <p:spPr>
          <a:xfrm>
            <a:off x="5439894" y="951368"/>
            <a:ext cx="989373" cy="461665"/>
          </a:xfrm>
          <a:prstGeom prst="rect">
            <a:avLst/>
          </a:prstGeom>
          <a:noFill/>
        </p:spPr>
        <p:txBody>
          <a:bodyPr wrap="none" rtlCol="0">
            <a:spAutoFit/>
          </a:bodyPr>
          <a:lstStyle/>
          <a:p>
            <a:r>
              <a:rPr lang="en-US" sz="2400" dirty="0"/>
              <a:t>T2, P2</a:t>
            </a:r>
          </a:p>
        </p:txBody>
      </p:sp>
      <p:sp>
        <p:nvSpPr>
          <p:cNvPr id="26" name="TextBox 25">
            <a:extLst>
              <a:ext uri="{FF2B5EF4-FFF2-40B4-BE49-F238E27FC236}">
                <a16:creationId xmlns:a16="http://schemas.microsoft.com/office/drawing/2014/main" id="{ECEA4442-3AF1-4F6B-9ED8-11D5301F1F7F}"/>
              </a:ext>
            </a:extLst>
          </p:cNvPr>
          <p:cNvSpPr txBox="1"/>
          <p:nvPr/>
        </p:nvSpPr>
        <p:spPr>
          <a:xfrm>
            <a:off x="8077258" y="950531"/>
            <a:ext cx="954107" cy="461665"/>
          </a:xfrm>
          <a:prstGeom prst="rect">
            <a:avLst/>
          </a:prstGeom>
          <a:noFill/>
        </p:spPr>
        <p:txBody>
          <a:bodyPr wrap="none" rtlCol="0">
            <a:spAutoFit/>
          </a:bodyPr>
          <a:lstStyle/>
          <a:p>
            <a:r>
              <a:rPr lang="en-US" sz="2400" dirty="0"/>
              <a:t>T3, P3</a:t>
            </a:r>
          </a:p>
        </p:txBody>
      </p:sp>
      <p:sp>
        <p:nvSpPr>
          <p:cNvPr id="27" name="TextBox 26">
            <a:extLst>
              <a:ext uri="{FF2B5EF4-FFF2-40B4-BE49-F238E27FC236}">
                <a16:creationId xmlns:a16="http://schemas.microsoft.com/office/drawing/2014/main" id="{8CADF905-A039-451D-A43C-9C6E9CA88FA2}"/>
              </a:ext>
            </a:extLst>
          </p:cNvPr>
          <p:cNvSpPr txBox="1"/>
          <p:nvPr/>
        </p:nvSpPr>
        <p:spPr>
          <a:xfrm>
            <a:off x="1562470" y="97653"/>
            <a:ext cx="9938362" cy="646331"/>
          </a:xfrm>
          <a:prstGeom prst="rect">
            <a:avLst/>
          </a:prstGeom>
          <a:noFill/>
        </p:spPr>
        <p:txBody>
          <a:bodyPr wrap="none" rtlCol="0">
            <a:spAutoFit/>
          </a:bodyPr>
          <a:lstStyle/>
          <a:p>
            <a:r>
              <a:rPr lang="en-US" sz="3600" dirty="0"/>
              <a:t>Oil Continues to “Shrink” When Flashed Repeatedly</a:t>
            </a:r>
            <a:endParaRPr lang="en-US" sz="3600" dirty="0">
              <a:latin typeface="Script MT Bold" panose="03040602040607080904" pitchFamily="66" charset="0"/>
            </a:endParaRPr>
          </a:p>
        </p:txBody>
      </p:sp>
      <p:sp>
        <p:nvSpPr>
          <p:cNvPr id="28" name="TextBox 27">
            <a:extLst>
              <a:ext uri="{FF2B5EF4-FFF2-40B4-BE49-F238E27FC236}">
                <a16:creationId xmlns:a16="http://schemas.microsoft.com/office/drawing/2014/main" id="{AFAC438B-2442-4064-BEA7-CF9A4E99986B}"/>
              </a:ext>
            </a:extLst>
          </p:cNvPr>
          <p:cNvSpPr txBox="1"/>
          <p:nvPr/>
        </p:nvSpPr>
        <p:spPr>
          <a:xfrm>
            <a:off x="4445019" y="945555"/>
            <a:ext cx="341760" cy="461665"/>
          </a:xfrm>
          <a:prstGeom prst="rect">
            <a:avLst/>
          </a:prstGeom>
          <a:noFill/>
        </p:spPr>
        <p:txBody>
          <a:bodyPr wrap="none" rtlCol="0">
            <a:spAutoFit/>
          </a:bodyPr>
          <a:lstStyle/>
          <a:p>
            <a:r>
              <a:rPr lang="en-US" sz="2400" dirty="0"/>
              <a:t>&gt;</a:t>
            </a:r>
          </a:p>
        </p:txBody>
      </p:sp>
      <p:sp>
        <p:nvSpPr>
          <p:cNvPr id="29" name="TextBox 28">
            <a:extLst>
              <a:ext uri="{FF2B5EF4-FFF2-40B4-BE49-F238E27FC236}">
                <a16:creationId xmlns:a16="http://schemas.microsoft.com/office/drawing/2014/main" id="{C292D9F4-FC77-4EF3-A2FF-0C8FE462D1A0}"/>
              </a:ext>
            </a:extLst>
          </p:cNvPr>
          <p:cNvSpPr txBox="1"/>
          <p:nvPr/>
        </p:nvSpPr>
        <p:spPr>
          <a:xfrm>
            <a:off x="7082382" y="945554"/>
            <a:ext cx="341760" cy="461665"/>
          </a:xfrm>
          <a:prstGeom prst="rect">
            <a:avLst/>
          </a:prstGeom>
          <a:noFill/>
        </p:spPr>
        <p:txBody>
          <a:bodyPr wrap="none" rtlCol="0">
            <a:spAutoFit/>
          </a:bodyPr>
          <a:lstStyle/>
          <a:p>
            <a:r>
              <a:rPr lang="en-US" sz="2400" dirty="0"/>
              <a:t>&gt;</a:t>
            </a:r>
          </a:p>
        </p:txBody>
      </p:sp>
    </p:spTree>
    <p:extLst>
      <p:ext uri="{BB962C8B-B14F-4D97-AF65-F5344CB8AC3E}">
        <p14:creationId xmlns:p14="http://schemas.microsoft.com/office/powerpoint/2010/main" val="383851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44DE40-B107-46AF-8720-FF4731D42337}"/>
              </a:ext>
            </a:extLst>
          </p:cNvPr>
          <p:cNvSpPr>
            <a:spLocks noGrp="1"/>
          </p:cNvSpPr>
          <p:nvPr>
            <p:ph type="sldNum" sz="quarter" idx="12"/>
          </p:nvPr>
        </p:nvSpPr>
        <p:spPr/>
        <p:txBody>
          <a:bodyPr/>
          <a:lstStyle/>
          <a:p>
            <a:fld id="{06C8936B-D102-47D7-8B09-EBB4DAED52FF}" type="slidenum">
              <a:rPr lang="en-US" smtClean="0"/>
              <a:t>7</a:t>
            </a:fld>
            <a:endParaRPr lang="en-US"/>
          </a:p>
        </p:txBody>
      </p:sp>
      <p:sp>
        <p:nvSpPr>
          <p:cNvPr id="9" name="Rectangle 8">
            <a:extLst>
              <a:ext uri="{FF2B5EF4-FFF2-40B4-BE49-F238E27FC236}">
                <a16:creationId xmlns:a16="http://schemas.microsoft.com/office/drawing/2014/main" id="{AECE41F1-C0EA-402A-8BDD-495EE84E141C}"/>
              </a:ext>
            </a:extLst>
          </p:cNvPr>
          <p:cNvSpPr/>
          <p:nvPr/>
        </p:nvSpPr>
        <p:spPr>
          <a:xfrm>
            <a:off x="5165335" y="1643866"/>
            <a:ext cx="1500027" cy="11507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AA5594C-1EEE-4D02-8B05-0B66529DD9B3}"/>
              </a:ext>
            </a:extLst>
          </p:cNvPr>
          <p:cNvSpPr txBox="1"/>
          <p:nvPr/>
        </p:nvSpPr>
        <p:spPr>
          <a:xfrm>
            <a:off x="5638668" y="3107038"/>
            <a:ext cx="553357" cy="461665"/>
          </a:xfrm>
          <a:prstGeom prst="rect">
            <a:avLst/>
          </a:prstGeom>
          <a:noFill/>
        </p:spPr>
        <p:txBody>
          <a:bodyPr wrap="none" rtlCol="0">
            <a:spAutoFit/>
          </a:bodyPr>
          <a:lstStyle/>
          <a:p>
            <a:r>
              <a:rPr lang="en-US" sz="2400" dirty="0">
                <a:solidFill>
                  <a:schemeClr val="bg1"/>
                </a:solidFill>
              </a:rPr>
              <a:t>Oil</a:t>
            </a:r>
          </a:p>
        </p:txBody>
      </p:sp>
      <p:sp>
        <p:nvSpPr>
          <p:cNvPr id="13" name="TextBox 12">
            <a:extLst>
              <a:ext uri="{FF2B5EF4-FFF2-40B4-BE49-F238E27FC236}">
                <a16:creationId xmlns:a16="http://schemas.microsoft.com/office/drawing/2014/main" id="{42F2BAAA-F0FA-498E-BAC9-686866431D83}"/>
              </a:ext>
            </a:extLst>
          </p:cNvPr>
          <p:cNvSpPr txBox="1"/>
          <p:nvPr/>
        </p:nvSpPr>
        <p:spPr>
          <a:xfrm>
            <a:off x="5582562" y="1992630"/>
            <a:ext cx="665567" cy="461665"/>
          </a:xfrm>
          <a:prstGeom prst="rect">
            <a:avLst/>
          </a:prstGeom>
          <a:noFill/>
        </p:spPr>
        <p:txBody>
          <a:bodyPr wrap="none" rtlCol="0">
            <a:spAutoFit/>
          </a:bodyPr>
          <a:lstStyle/>
          <a:p>
            <a:r>
              <a:rPr lang="en-US" sz="2400" dirty="0">
                <a:solidFill>
                  <a:schemeClr val="bg1"/>
                </a:solidFill>
              </a:rPr>
              <a:t>Gas</a:t>
            </a:r>
          </a:p>
        </p:txBody>
      </p:sp>
      <p:sp>
        <p:nvSpPr>
          <p:cNvPr id="19" name="Rectangle 18">
            <a:extLst>
              <a:ext uri="{FF2B5EF4-FFF2-40B4-BE49-F238E27FC236}">
                <a16:creationId xmlns:a16="http://schemas.microsoft.com/office/drawing/2014/main" id="{36286F84-50AE-4B45-92B4-C6C168C0E1A1}"/>
              </a:ext>
            </a:extLst>
          </p:cNvPr>
          <p:cNvSpPr/>
          <p:nvPr/>
        </p:nvSpPr>
        <p:spPr>
          <a:xfrm>
            <a:off x="7821935" y="1643866"/>
            <a:ext cx="1500027" cy="19460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EF0C81C-18DD-4E2A-9DC9-9E3E62D71B5A}"/>
              </a:ext>
            </a:extLst>
          </p:cNvPr>
          <p:cNvSpPr txBox="1"/>
          <p:nvPr/>
        </p:nvSpPr>
        <p:spPr>
          <a:xfrm>
            <a:off x="8239162" y="1992630"/>
            <a:ext cx="665567" cy="461665"/>
          </a:xfrm>
          <a:prstGeom prst="rect">
            <a:avLst/>
          </a:prstGeom>
          <a:noFill/>
        </p:spPr>
        <p:txBody>
          <a:bodyPr wrap="none" rtlCol="0">
            <a:spAutoFit/>
          </a:bodyPr>
          <a:lstStyle/>
          <a:p>
            <a:r>
              <a:rPr lang="en-US" sz="2400" dirty="0">
                <a:solidFill>
                  <a:schemeClr val="bg1"/>
                </a:solidFill>
              </a:rPr>
              <a:t>Gas</a:t>
            </a:r>
          </a:p>
        </p:txBody>
      </p:sp>
      <p:sp>
        <p:nvSpPr>
          <p:cNvPr id="25" name="TextBox 24">
            <a:extLst>
              <a:ext uri="{FF2B5EF4-FFF2-40B4-BE49-F238E27FC236}">
                <a16:creationId xmlns:a16="http://schemas.microsoft.com/office/drawing/2014/main" id="{EB123D26-5C8E-4B45-A50B-F3ABC1F85067}"/>
              </a:ext>
            </a:extLst>
          </p:cNvPr>
          <p:cNvSpPr txBox="1"/>
          <p:nvPr/>
        </p:nvSpPr>
        <p:spPr>
          <a:xfrm>
            <a:off x="5439894" y="951368"/>
            <a:ext cx="989373" cy="461665"/>
          </a:xfrm>
          <a:prstGeom prst="rect">
            <a:avLst/>
          </a:prstGeom>
          <a:noFill/>
        </p:spPr>
        <p:txBody>
          <a:bodyPr wrap="none" rtlCol="0">
            <a:spAutoFit/>
          </a:bodyPr>
          <a:lstStyle/>
          <a:p>
            <a:r>
              <a:rPr lang="en-US" sz="2400" dirty="0"/>
              <a:t>T2, P2</a:t>
            </a:r>
          </a:p>
        </p:txBody>
      </p:sp>
      <p:sp>
        <p:nvSpPr>
          <p:cNvPr id="26" name="TextBox 25">
            <a:extLst>
              <a:ext uri="{FF2B5EF4-FFF2-40B4-BE49-F238E27FC236}">
                <a16:creationId xmlns:a16="http://schemas.microsoft.com/office/drawing/2014/main" id="{ECEA4442-3AF1-4F6B-9ED8-11D5301F1F7F}"/>
              </a:ext>
            </a:extLst>
          </p:cNvPr>
          <p:cNvSpPr txBox="1"/>
          <p:nvPr/>
        </p:nvSpPr>
        <p:spPr>
          <a:xfrm>
            <a:off x="8077258" y="950531"/>
            <a:ext cx="954107" cy="461665"/>
          </a:xfrm>
          <a:prstGeom prst="rect">
            <a:avLst/>
          </a:prstGeom>
          <a:noFill/>
        </p:spPr>
        <p:txBody>
          <a:bodyPr wrap="none" rtlCol="0">
            <a:spAutoFit/>
          </a:bodyPr>
          <a:lstStyle/>
          <a:p>
            <a:r>
              <a:rPr lang="en-US" sz="2400" dirty="0"/>
              <a:t>T3, P3</a:t>
            </a:r>
          </a:p>
        </p:txBody>
      </p:sp>
      <p:sp>
        <p:nvSpPr>
          <p:cNvPr id="27" name="TextBox 26">
            <a:extLst>
              <a:ext uri="{FF2B5EF4-FFF2-40B4-BE49-F238E27FC236}">
                <a16:creationId xmlns:a16="http://schemas.microsoft.com/office/drawing/2014/main" id="{8CADF905-A039-451D-A43C-9C6E9CA88FA2}"/>
              </a:ext>
            </a:extLst>
          </p:cNvPr>
          <p:cNvSpPr txBox="1"/>
          <p:nvPr/>
        </p:nvSpPr>
        <p:spPr>
          <a:xfrm>
            <a:off x="1562470" y="97653"/>
            <a:ext cx="9225346" cy="646331"/>
          </a:xfrm>
          <a:prstGeom prst="rect">
            <a:avLst/>
          </a:prstGeom>
          <a:noFill/>
        </p:spPr>
        <p:txBody>
          <a:bodyPr wrap="none" rtlCol="0">
            <a:spAutoFit/>
          </a:bodyPr>
          <a:lstStyle/>
          <a:p>
            <a:r>
              <a:rPr lang="en-US" sz="3600" dirty="0"/>
              <a:t>And Flash Gas Composition Changes Every Time</a:t>
            </a:r>
            <a:endParaRPr lang="en-US" sz="3600" dirty="0">
              <a:latin typeface="Script MT Bold" panose="03040602040607080904" pitchFamily="66" charset="0"/>
            </a:endParaRPr>
          </a:p>
        </p:txBody>
      </p:sp>
      <p:sp>
        <p:nvSpPr>
          <p:cNvPr id="29" name="TextBox 28">
            <a:extLst>
              <a:ext uri="{FF2B5EF4-FFF2-40B4-BE49-F238E27FC236}">
                <a16:creationId xmlns:a16="http://schemas.microsoft.com/office/drawing/2014/main" id="{C292D9F4-FC77-4EF3-A2FF-0C8FE462D1A0}"/>
              </a:ext>
            </a:extLst>
          </p:cNvPr>
          <p:cNvSpPr txBox="1"/>
          <p:nvPr/>
        </p:nvSpPr>
        <p:spPr>
          <a:xfrm>
            <a:off x="7082382" y="945554"/>
            <a:ext cx="341760" cy="461665"/>
          </a:xfrm>
          <a:prstGeom prst="rect">
            <a:avLst/>
          </a:prstGeom>
          <a:noFill/>
        </p:spPr>
        <p:txBody>
          <a:bodyPr wrap="none" rtlCol="0">
            <a:spAutoFit/>
          </a:bodyPr>
          <a:lstStyle/>
          <a:p>
            <a:r>
              <a:rPr lang="en-US" sz="2400" dirty="0"/>
              <a:t>&gt;</a:t>
            </a:r>
          </a:p>
        </p:txBody>
      </p:sp>
      <p:grpSp>
        <p:nvGrpSpPr>
          <p:cNvPr id="35" name="Group 34">
            <a:extLst>
              <a:ext uri="{FF2B5EF4-FFF2-40B4-BE49-F238E27FC236}">
                <a16:creationId xmlns:a16="http://schemas.microsoft.com/office/drawing/2014/main" id="{0C6B80BD-FE2A-466A-A53D-E7AFA62E3DFD}"/>
              </a:ext>
            </a:extLst>
          </p:cNvPr>
          <p:cNvGrpSpPr/>
          <p:nvPr/>
        </p:nvGrpSpPr>
        <p:grpSpPr>
          <a:xfrm>
            <a:off x="2675447" y="4452023"/>
            <a:ext cx="2469227" cy="2308324"/>
            <a:chOff x="1054394" y="3198167"/>
            <a:chExt cx="2469227" cy="2308324"/>
          </a:xfrm>
        </p:grpSpPr>
        <p:sp>
          <p:nvSpPr>
            <p:cNvPr id="30" name="TextBox 29">
              <a:extLst>
                <a:ext uri="{FF2B5EF4-FFF2-40B4-BE49-F238E27FC236}">
                  <a16:creationId xmlns:a16="http://schemas.microsoft.com/office/drawing/2014/main" id="{AA90D764-9B91-4986-9738-072BE2BD5241}"/>
                </a:ext>
              </a:extLst>
            </p:cNvPr>
            <p:cNvSpPr txBox="1"/>
            <p:nvPr/>
          </p:nvSpPr>
          <p:spPr>
            <a:xfrm>
              <a:off x="2838818" y="3198167"/>
              <a:ext cx="684803" cy="2308324"/>
            </a:xfrm>
            <a:prstGeom prst="rect">
              <a:avLst/>
            </a:prstGeom>
            <a:noFill/>
          </p:spPr>
          <p:txBody>
            <a:bodyPr wrap="none" rtlCol="0">
              <a:spAutoFit/>
            </a:bodyPr>
            <a:lstStyle/>
            <a:p>
              <a:r>
                <a:rPr lang="en-US" sz="2400" dirty="0"/>
                <a:t>C1</a:t>
              </a:r>
            </a:p>
            <a:p>
              <a:r>
                <a:rPr lang="en-US" sz="2400" dirty="0"/>
                <a:t>C2</a:t>
              </a:r>
            </a:p>
            <a:p>
              <a:r>
                <a:rPr lang="en-US" sz="2400" dirty="0"/>
                <a:t>C3</a:t>
              </a:r>
            </a:p>
            <a:p>
              <a:r>
                <a:rPr lang="en-US" sz="2400" dirty="0"/>
                <a:t>C4</a:t>
              </a:r>
            </a:p>
            <a:p>
              <a:r>
                <a:rPr lang="en-US" sz="2400" dirty="0"/>
                <a:t>C5</a:t>
              </a:r>
            </a:p>
            <a:p>
              <a:r>
                <a:rPr lang="en-US" sz="2400" dirty="0"/>
                <a:t>C6+</a:t>
              </a:r>
            </a:p>
          </p:txBody>
        </p:sp>
        <p:sp>
          <p:nvSpPr>
            <p:cNvPr id="31" name="TextBox 30">
              <a:extLst>
                <a:ext uri="{FF2B5EF4-FFF2-40B4-BE49-F238E27FC236}">
                  <a16:creationId xmlns:a16="http://schemas.microsoft.com/office/drawing/2014/main" id="{E258444C-FBBE-4B95-9D2D-A5E0895D39DB}"/>
                </a:ext>
              </a:extLst>
            </p:cNvPr>
            <p:cNvSpPr txBox="1"/>
            <p:nvPr/>
          </p:nvSpPr>
          <p:spPr>
            <a:xfrm>
              <a:off x="1054394" y="3198167"/>
              <a:ext cx="1754006" cy="461665"/>
            </a:xfrm>
            <a:prstGeom prst="rect">
              <a:avLst/>
            </a:prstGeom>
            <a:noFill/>
          </p:spPr>
          <p:txBody>
            <a:bodyPr wrap="none" rtlCol="0">
              <a:spAutoFit/>
            </a:bodyPr>
            <a:lstStyle/>
            <a:p>
              <a:r>
                <a:rPr lang="en-US" sz="2400" dirty="0"/>
                <a:t>Flashes First</a:t>
              </a:r>
            </a:p>
          </p:txBody>
        </p:sp>
        <p:sp>
          <p:nvSpPr>
            <p:cNvPr id="32" name="TextBox 31">
              <a:extLst>
                <a:ext uri="{FF2B5EF4-FFF2-40B4-BE49-F238E27FC236}">
                  <a16:creationId xmlns:a16="http://schemas.microsoft.com/office/drawing/2014/main" id="{78611ACB-ECF8-451A-A71A-D5C7F6F346A5}"/>
                </a:ext>
              </a:extLst>
            </p:cNvPr>
            <p:cNvSpPr txBox="1"/>
            <p:nvPr/>
          </p:nvSpPr>
          <p:spPr>
            <a:xfrm>
              <a:off x="1054394" y="5044826"/>
              <a:ext cx="1734770" cy="461665"/>
            </a:xfrm>
            <a:prstGeom prst="rect">
              <a:avLst/>
            </a:prstGeom>
            <a:noFill/>
          </p:spPr>
          <p:txBody>
            <a:bodyPr wrap="none" rtlCol="0">
              <a:spAutoFit/>
            </a:bodyPr>
            <a:lstStyle/>
            <a:p>
              <a:r>
                <a:rPr lang="en-US" sz="2400" dirty="0"/>
                <a:t>Flashes Last</a:t>
              </a:r>
            </a:p>
          </p:txBody>
        </p:sp>
        <p:cxnSp>
          <p:nvCxnSpPr>
            <p:cNvPr id="34" name="Straight Arrow Connector 33">
              <a:extLst>
                <a:ext uri="{FF2B5EF4-FFF2-40B4-BE49-F238E27FC236}">
                  <a16:creationId xmlns:a16="http://schemas.microsoft.com/office/drawing/2014/main" id="{989741BD-F20F-432E-BF35-37AA4F5222D1}"/>
                </a:ext>
              </a:extLst>
            </p:cNvPr>
            <p:cNvCxnSpPr>
              <a:stCxn id="31" idx="2"/>
              <a:endCxn id="32" idx="0"/>
            </p:cNvCxnSpPr>
            <p:nvPr/>
          </p:nvCxnSpPr>
          <p:spPr>
            <a:xfrm flipH="1">
              <a:off x="1921779" y="3659832"/>
              <a:ext cx="9618" cy="13849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EBDF35B7-C8D4-482C-96EB-58817B64F9D3}"/>
              </a:ext>
            </a:extLst>
          </p:cNvPr>
          <p:cNvSpPr txBox="1"/>
          <p:nvPr/>
        </p:nvSpPr>
        <p:spPr>
          <a:xfrm>
            <a:off x="4436743" y="2968538"/>
            <a:ext cx="2956257" cy="1200329"/>
          </a:xfrm>
          <a:prstGeom prst="rect">
            <a:avLst/>
          </a:prstGeom>
          <a:noFill/>
        </p:spPr>
        <p:txBody>
          <a:bodyPr wrap="none" rtlCol="0">
            <a:spAutoFit/>
          </a:bodyPr>
          <a:lstStyle/>
          <a:p>
            <a:pPr algn="ctr"/>
            <a:r>
              <a:rPr lang="en-US" sz="2400" dirty="0"/>
              <a:t>Lighter Hydrocarbons</a:t>
            </a:r>
          </a:p>
          <a:p>
            <a:pPr algn="ctr"/>
            <a:r>
              <a:rPr lang="en-US" sz="2400" dirty="0"/>
              <a:t>Leaner Gas</a:t>
            </a:r>
          </a:p>
          <a:p>
            <a:pPr algn="ctr"/>
            <a:r>
              <a:rPr lang="en-US" sz="2400" dirty="0"/>
              <a:t>Lower Heating Value</a:t>
            </a:r>
          </a:p>
        </p:txBody>
      </p:sp>
      <p:sp>
        <p:nvSpPr>
          <p:cNvPr id="37" name="TextBox 36">
            <a:extLst>
              <a:ext uri="{FF2B5EF4-FFF2-40B4-BE49-F238E27FC236}">
                <a16:creationId xmlns:a16="http://schemas.microsoft.com/office/drawing/2014/main" id="{B3501ADA-A6F3-4A35-A07C-7EE1EB65B791}"/>
              </a:ext>
            </a:extLst>
          </p:cNvPr>
          <p:cNvSpPr txBox="1"/>
          <p:nvPr/>
        </p:nvSpPr>
        <p:spPr>
          <a:xfrm>
            <a:off x="7047327" y="4154821"/>
            <a:ext cx="3013967" cy="1200329"/>
          </a:xfrm>
          <a:prstGeom prst="rect">
            <a:avLst/>
          </a:prstGeom>
          <a:noFill/>
        </p:spPr>
        <p:txBody>
          <a:bodyPr wrap="none" rtlCol="0">
            <a:spAutoFit/>
          </a:bodyPr>
          <a:lstStyle/>
          <a:p>
            <a:pPr algn="ctr"/>
            <a:r>
              <a:rPr lang="en-US" sz="2400" dirty="0"/>
              <a:t>Heavier Hydrocarbons</a:t>
            </a:r>
          </a:p>
          <a:p>
            <a:pPr algn="ctr"/>
            <a:r>
              <a:rPr lang="en-US" sz="2400" dirty="0"/>
              <a:t>Richer Gas</a:t>
            </a:r>
          </a:p>
          <a:p>
            <a:pPr algn="ctr"/>
            <a:r>
              <a:rPr lang="en-US" sz="2400" dirty="0"/>
              <a:t>Higher Heating Value</a:t>
            </a:r>
          </a:p>
        </p:txBody>
      </p:sp>
    </p:spTree>
    <p:extLst>
      <p:ext uri="{BB962C8B-B14F-4D97-AF65-F5344CB8AC3E}">
        <p14:creationId xmlns:p14="http://schemas.microsoft.com/office/powerpoint/2010/main" val="2986019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E416-F1E2-4FB5-AC78-EF4270F771F5}"/>
              </a:ext>
            </a:extLst>
          </p:cNvPr>
          <p:cNvSpPr>
            <a:spLocks noGrp="1"/>
          </p:cNvSpPr>
          <p:nvPr>
            <p:ph type="sldNum" sz="quarter" idx="12"/>
          </p:nvPr>
        </p:nvSpPr>
        <p:spPr/>
        <p:txBody>
          <a:bodyPr/>
          <a:lstStyle/>
          <a:p>
            <a:fld id="{06C8936B-D102-47D7-8B09-EBB4DAED52FF}" type="slidenum">
              <a:rPr lang="en-US" smtClean="0"/>
              <a:t>8</a:t>
            </a:fld>
            <a:endParaRPr lang="en-US"/>
          </a:p>
        </p:txBody>
      </p:sp>
      <p:pic>
        <p:nvPicPr>
          <p:cNvPr id="4" name="Picture 3">
            <a:extLst>
              <a:ext uri="{FF2B5EF4-FFF2-40B4-BE49-F238E27FC236}">
                <a16:creationId xmlns:a16="http://schemas.microsoft.com/office/drawing/2014/main" id="{06304972-C2AB-4AD3-B327-B3978C048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548" y="0"/>
            <a:ext cx="9012903" cy="6858000"/>
          </a:xfrm>
          <a:prstGeom prst="rect">
            <a:avLst/>
          </a:prstGeom>
        </p:spPr>
      </p:pic>
      <p:sp>
        <p:nvSpPr>
          <p:cNvPr id="5" name="Oval 4">
            <a:extLst>
              <a:ext uri="{FF2B5EF4-FFF2-40B4-BE49-F238E27FC236}">
                <a16:creationId xmlns:a16="http://schemas.microsoft.com/office/drawing/2014/main" id="{EC9C1297-255C-4668-8FD3-1A1F23684D44}"/>
              </a:ext>
            </a:extLst>
          </p:cNvPr>
          <p:cNvSpPr/>
          <p:nvPr/>
        </p:nvSpPr>
        <p:spPr>
          <a:xfrm>
            <a:off x="6096000" y="5177481"/>
            <a:ext cx="1157416" cy="37070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8BF94D5-5AFC-4BBF-8839-65D5EAF99486}"/>
              </a:ext>
            </a:extLst>
          </p:cNvPr>
          <p:cNvSpPr txBox="1"/>
          <p:nvPr/>
        </p:nvSpPr>
        <p:spPr>
          <a:xfrm>
            <a:off x="8924191" y="5167345"/>
            <a:ext cx="1670021" cy="369332"/>
          </a:xfrm>
          <a:prstGeom prst="rect">
            <a:avLst/>
          </a:prstGeom>
          <a:solidFill>
            <a:schemeClr val="bg1"/>
          </a:solidFill>
        </p:spPr>
        <p:txBody>
          <a:bodyPr wrap="square" rtlCol="0">
            <a:spAutoFit/>
          </a:bodyPr>
          <a:lstStyle/>
          <a:p>
            <a:r>
              <a:rPr lang="en-US" b="1" dirty="0">
                <a:solidFill>
                  <a:srgbClr val="FF0000"/>
                </a:solidFill>
              </a:rPr>
              <a:t>Heater Treater</a:t>
            </a:r>
          </a:p>
        </p:txBody>
      </p:sp>
      <p:sp>
        <p:nvSpPr>
          <p:cNvPr id="7" name="Oval 6">
            <a:extLst>
              <a:ext uri="{FF2B5EF4-FFF2-40B4-BE49-F238E27FC236}">
                <a16:creationId xmlns:a16="http://schemas.microsoft.com/office/drawing/2014/main" id="{F39A24AD-30BB-4920-9128-72E5456C731F}"/>
              </a:ext>
            </a:extLst>
          </p:cNvPr>
          <p:cNvSpPr/>
          <p:nvPr/>
        </p:nvSpPr>
        <p:spPr>
          <a:xfrm>
            <a:off x="7644713" y="5976549"/>
            <a:ext cx="1157416" cy="370703"/>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C37AC17-D84D-4D7E-987B-C66CA6217E0B}"/>
              </a:ext>
            </a:extLst>
          </p:cNvPr>
          <p:cNvSpPr txBox="1"/>
          <p:nvPr/>
        </p:nvSpPr>
        <p:spPr>
          <a:xfrm>
            <a:off x="9010142" y="5965042"/>
            <a:ext cx="1452264" cy="369332"/>
          </a:xfrm>
          <a:prstGeom prst="rect">
            <a:avLst/>
          </a:prstGeom>
          <a:solidFill>
            <a:schemeClr val="bg1"/>
          </a:solidFill>
        </p:spPr>
        <p:txBody>
          <a:bodyPr wrap="square" rtlCol="0">
            <a:spAutoFit/>
          </a:bodyPr>
          <a:lstStyle/>
          <a:p>
            <a:r>
              <a:rPr lang="en-US" b="1" dirty="0">
                <a:solidFill>
                  <a:srgbClr val="0070C0"/>
                </a:solidFill>
              </a:rPr>
              <a:t>Heavier Gas</a:t>
            </a:r>
          </a:p>
        </p:txBody>
      </p:sp>
      <p:sp>
        <p:nvSpPr>
          <p:cNvPr id="9" name="Oval 8">
            <a:extLst>
              <a:ext uri="{FF2B5EF4-FFF2-40B4-BE49-F238E27FC236}">
                <a16:creationId xmlns:a16="http://schemas.microsoft.com/office/drawing/2014/main" id="{F7B16CCF-EB8D-4544-BCC1-07FFCC36893B}"/>
              </a:ext>
            </a:extLst>
          </p:cNvPr>
          <p:cNvSpPr/>
          <p:nvPr/>
        </p:nvSpPr>
        <p:spPr>
          <a:xfrm>
            <a:off x="7648829" y="6376088"/>
            <a:ext cx="1157416" cy="370703"/>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0AC529-51E3-4AF7-888A-2464923C00FC}"/>
              </a:ext>
            </a:extLst>
          </p:cNvPr>
          <p:cNvSpPr txBox="1"/>
          <p:nvPr/>
        </p:nvSpPr>
        <p:spPr>
          <a:xfrm>
            <a:off x="8964834" y="6378312"/>
            <a:ext cx="1542880" cy="369332"/>
          </a:xfrm>
          <a:prstGeom prst="rect">
            <a:avLst/>
          </a:prstGeom>
          <a:solidFill>
            <a:schemeClr val="bg1"/>
          </a:solidFill>
        </p:spPr>
        <p:txBody>
          <a:bodyPr wrap="square" rtlCol="0">
            <a:spAutoFit/>
          </a:bodyPr>
          <a:lstStyle/>
          <a:p>
            <a:r>
              <a:rPr lang="en-US" b="1" dirty="0">
                <a:solidFill>
                  <a:srgbClr val="7030A0"/>
                </a:solidFill>
              </a:rPr>
              <a:t>Oil Shrinkage</a:t>
            </a:r>
          </a:p>
        </p:txBody>
      </p:sp>
      <p:sp>
        <p:nvSpPr>
          <p:cNvPr id="11" name="Rectangle 10">
            <a:extLst>
              <a:ext uri="{FF2B5EF4-FFF2-40B4-BE49-F238E27FC236}">
                <a16:creationId xmlns:a16="http://schemas.microsoft.com/office/drawing/2014/main" id="{20E612CF-53D0-4BD7-B279-784F6C6E904C}"/>
              </a:ext>
            </a:extLst>
          </p:cNvPr>
          <p:cNvSpPr/>
          <p:nvPr/>
        </p:nvSpPr>
        <p:spPr>
          <a:xfrm>
            <a:off x="1692876" y="5586105"/>
            <a:ext cx="8798009" cy="341016"/>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1BDA87-892E-47D6-A0B0-37212F334E2E}"/>
              </a:ext>
            </a:extLst>
          </p:cNvPr>
          <p:cNvSpPr/>
          <p:nvPr/>
        </p:nvSpPr>
        <p:spPr>
          <a:xfrm>
            <a:off x="2236573" y="1643449"/>
            <a:ext cx="2582562" cy="886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A9F13B-C754-4FFD-8316-660035C1A2A6}"/>
              </a:ext>
            </a:extLst>
          </p:cNvPr>
          <p:cNvSpPr/>
          <p:nvPr/>
        </p:nvSpPr>
        <p:spPr>
          <a:xfrm>
            <a:off x="2685536" y="3009387"/>
            <a:ext cx="2582562"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61C89D-55CE-454F-B106-FF3127921A9F}"/>
              </a:ext>
            </a:extLst>
          </p:cNvPr>
          <p:cNvSpPr/>
          <p:nvPr/>
        </p:nvSpPr>
        <p:spPr>
          <a:xfrm>
            <a:off x="8839200" y="2729120"/>
            <a:ext cx="1120347"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459C683-B8C2-4BD2-915B-27DF574523F2}"/>
              </a:ext>
            </a:extLst>
          </p:cNvPr>
          <p:cNvSpPr/>
          <p:nvPr/>
        </p:nvSpPr>
        <p:spPr>
          <a:xfrm>
            <a:off x="8964834" y="2160367"/>
            <a:ext cx="1120347"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BAE3D5-5125-4690-87B0-8B1E02E5DE1F}"/>
              </a:ext>
            </a:extLst>
          </p:cNvPr>
          <p:cNvSpPr/>
          <p:nvPr/>
        </p:nvSpPr>
        <p:spPr>
          <a:xfrm>
            <a:off x="8964834" y="1584232"/>
            <a:ext cx="1120347"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A177F42-D11F-4D08-8B1B-0360D725B2EF}"/>
              </a:ext>
            </a:extLst>
          </p:cNvPr>
          <p:cNvSpPr txBox="1"/>
          <p:nvPr/>
        </p:nvSpPr>
        <p:spPr>
          <a:xfrm>
            <a:off x="2876277" y="1707293"/>
            <a:ext cx="4177372" cy="1200329"/>
          </a:xfrm>
          <a:prstGeom prst="rect">
            <a:avLst/>
          </a:prstGeom>
          <a:noFill/>
        </p:spPr>
        <p:txBody>
          <a:bodyPr wrap="square" rtlCol="0">
            <a:spAutoFit/>
          </a:bodyPr>
          <a:lstStyle/>
          <a:p>
            <a:r>
              <a:rPr lang="en-US" sz="3600" dirty="0"/>
              <a:t>We Can See This By Reading Lab Reports</a:t>
            </a:r>
            <a:endParaRPr lang="en-US" sz="3600" dirty="0">
              <a:latin typeface="Script MT Bold" panose="03040602040607080904" pitchFamily="66" charset="0"/>
            </a:endParaRPr>
          </a:p>
        </p:txBody>
      </p:sp>
    </p:spTree>
    <p:extLst>
      <p:ext uri="{BB962C8B-B14F-4D97-AF65-F5344CB8AC3E}">
        <p14:creationId xmlns:p14="http://schemas.microsoft.com/office/powerpoint/2010/main" val="426972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761FB-5F62-45B8-B08E-49C8CCBFBA47}"/>
              </a:ext>
            </a:extLst>
          </p:cNvPr>
          <p:cNvSpPr>
            <a:spLocks noGrp="1"/>
          </p:cNvSpPr>
          <p:nvPr>
            <p:ph type="sldNum" sz="quarter" idx="12"/>
          </p:nvPr>
        </p:nvSpPr>
        <p:spPr>
          <a:xfrm>
            <a:off x="10951856" y="6377551"/>
            <a:ext cx="551167" cy="365125"/>
          </a:xfrm>
        </p:spPr>
        <p:txBody>
          <a:bodyPr/>
          <a:lstStyle/>
          <a:p>
            <a:fld id="{06C8936B-D102-47D7-8B09-EBB4DAED52FF}" type="slidenum">
              <a:rPr lang="en-US" smtClean="0"/>
              <a:t>9</a:t>
            </a:fld>
            <a:endParaRPr lang="en-US"/>
          </a:p>
        </p:txBody>
      </p:sp>
      <p:pic>
        <p:nvPicPr>
          <p:cNvPr id="4" name="Picture 3">
            <a:extLst>
              <a:ext uri="{FF2B5EF4-FFF2-40B4-BE49-F238E27FC236}">
                <a16:creationId xmlns:a16="http://schemas.microsoft.com/office/drawing/2014/main" id="{9537539C-54A9-4E80-9A39-674CD5AEE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895" y="1108268"/>
            <a:ext cx="7152779" cy="2009872"/>
          </a:xfrm>
          <a:prstGeom prst="rect">
            <a:avLst/>
          </a:prstGeom>
        </p:spPr>
      </p:pic>
      <p:pic>
        <p:nvPicPr>
          <p:cNvPr id="6" name="Picture 5">
            <a:extLst>
              <a:ext uri="{FF2B5EF4-FFF2-40B4-BE49-F238E27FC236}">
                <a16:creationId xmlns:a16="http://schemas.microsoft.com/office/drawing/2014/main" id="{350ADAD2-95C4-4278-BE5B-86ADC9BC2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292" y="4031937"/>
            <a:ext cx="5490382" cy="2009872"/>
          </a:xfrm>
          <a:prstGeom prst="rect">
            <a:avLst/>
          </a:prstGeom>
        </p:spPr>
      </p:pic>
      <p:sp>
        <p:nvSpPr>
          <p:cNvPr id="7" name="Oval 6">
            <a:extLst>
              <a:ext uri="{FF2B5EF4-FFF2-40B4-BE49-F238E27FC236}">
                <a16:creationId xmlns:a16="http://schemas.microsoft.com/office/drawing/2014/main" id="{4C66A1EC-7255-451B-ACFE-007AD35A9BFA}"/>
              </a:ext>
            </a:extLst>
          </p:cNvPr>
          <p:cNvSpPr/>
          <p:nvPr/>
        </p:nvSpPr>
        <p:spPr>
          <a:xfrm>
            <a:off x="6430326" y="1418996"/>
            <a:ext cx="1157416" cy="37070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7E58D63-8B54-4067-B3CA-BCF6DA1364FE}"/>
              </a:ext>
            </a:extLst>
          </p:cNvPr>
          <p:cNvSpPr/>
          <p:nvPr/>
        </p:nvSpPr>
        <p:spPr>
          <a:xfrm>
            <a:off x="7769876" y="5376626"/>
            <a:ext cx="1157416" cy="37070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740C1FE-F6F7-4028-A2CD-54CC8B4C7613}"/>
              </a:ext>
            </a:extLst>
          </p:cNvPr>
          <p:cNvSpPr/>
          <p:nvPr/>
        </p:nvSpPr>
        <p:spPr>
          <a:xfrm>
            <a:off x="6430326" y="2518144"/>
            <a:ext cx="1157416" cy="37070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8F3839-B115-4520-AB74-433CB5C84B67}"/>
              </a:ext>
            </a:extLst>
          </p:cNvPr>
          <p:cNvSpPr/>
          <p:nvPr/>
        </p:nvSpPr>
        <p:spPr>
          <a:xfrm>
            <a:off x="7769876" y="4240510"/>
            <a:ext cx="1157416" cy="37070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2627E4-581A-4588-8120-8F7A5E74F266}"/>
              </a:ext>
            </a:extLst>
          </p:cNvPr>
          <p:cNvSpPr txBox="1"/>
          <p:nvPr/>
        </p:nvSpPr>
        <p:spPr>
          <a:xfrm>
            <a:off x="1562470" y="97653"/>
            <a:ext cx="9026830" cy="646331"/>
          </a:xfrm>
          <a:prstGeom prst="rect">
            <a:avLst/>
          </a:prstGeom>
          <a:noFill/>
        </p:spPr>
        <p:txBody>
          <a:bodyPr wrap="none" rtlCol="0">
            <a:spAutoFit/>
          </a:bodyPr>
          <a:lstStyle/>
          <a:p>
            <a:r>
              <a:rPr lang="en-US" sz="3600" dirty="0"/>
              <a:t>Reference Separation Stage by Specific Gravity</a:t>
            </a:r>
            <a:endParaRPr lang="en-US" sz="3600" dirty="0">
              <a:latin typeface="Script MT Bold" panose="03040602040607080904" pitchFamily="66" charset="0"/>
            </a:endParaRPr>
          </a:p>
        </p:txBody>
      </p:sp>
    </p:spTree>
    <p:extLst>
      <p:ext uri="{BB962C8B-B14F-4D97-AF65-F5344CB8AC3E}">
        <p14:creationId xmlns:p14="http://schemas.microsoft.com/office/powerpoint/2010/main" val="974395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2460</TotalTime>
  <Words>1177</Words>
  <Application>Microsoft Office PowerPoint</Application>
  <PresentationFormat>Widescreen</PresentationFormat>
  <Paragraphs>172</Paragraphs>
  <Slides>27</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Corbel</vt:lpstr>
      <vt:lpstr>Script MT Bold</vt:lpstr>
      <vt:lpstr>Wingdings</vt:lpstr>
      <vt:lpstr>Parallax</vt:lpstr>
      <vt:lpstr>Flash Gas Estimation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Oil and Gas Allocation</dc:title>
  <dc:creator>Tom Ortiz</dc:creator>
  <cp:lastModifiedBy>Tom Ortiz</cp:lastModifiedBy>
  <cp:revision>319</cp:revision>
  <cp:lastPrinted>2019-06-11T15:53:36Z</cp:lastPrinted>
  <dcterms:created xsi:type="dcterms:W3CDTF">2018-07-16T14:30:55Z</dcterms:created>
  <dcterms:modified xsi:type="dcterms:W3CDTF">2019-06-11T16:31:43Z</dcterms:modified>
</cp:coreProperties>
</file>